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1" r:id="rId1"/>
  </p:sldMasterIdLst>
  <p:notesMasterIdLst>
    <p:notesMasterId r:id="rId85"/>
  </p:notesMasterIdLst>
  <p:handoutMasterIdLst>
    <p:handoutMasterId r:id="rId86"/>
  </p:handoutMasterIdLst>
  <p:sldIdLst>
    <p:sldId id="329" r:id="rId2"/>
    <p:sldId id="335" r:id="rId3"/>
    <p:sldId id="336" r:id="rId4"/>
    <p:sldId id="339" r:id="rId5"/>
    <p:sldId id="337" r:id="rId6"/>
    <p:sldId id="340" r:id="rId7"/>
    <p:sldId id="342" r:id="rId8"/>
    <p:sldId id="392" r:id="rId9"/>
    <p:sldId id="343" r:id="rId10"/>
    <p:sldId id="393" r:id="rId11"/>
    <p:sldId id="394" r:id="rId12"/>
    <p:sldId id="395" r:id="rId13"/>
    <p:sldId id="396" r:id="rId14"/>
    <p:sldId id="397" r:id="rId15"/>
    <p:sldId id="398" r:id="rId16"/>
    <p:sldId id="399" r:id="rId17"/>
    <p:sldId id="400" r:id="rId18"/>
    <p:sldId id="401" r:id="rId19"/>
    <p:sldId id="402" r:id="rId20"/>
    <p:sldId id="403" r:id="rId21"/>
    <p:sldId id="404" r:id="rId22"/>
    <p:sldId id="405" r:id="rId23"/>
    <p:sldId id="406" r:id="rId24"/>
    <p:sldId id="407" r:id="rId25"/>
    <p:sldId id="408" r:id="rId26"/>
    <p:sldId id="410" r:id="rId27"/>
    <p:sldId id="411" r:id="rId28"/>
    <p:sldId id="412" r:id="rId29"/>
    <p:sldId id="413" r:id="rId30"/>
    <p:sldId id="414" r:id="rId31"/>
    <p:sldId id="415" r:id="rId32"/>
    <p:sldId id="416" r:id="rId33"/>
    <p:sldId id="348" r:id="rId34"/>
    <p:sldId id="417" r:id="rId35"/>
    <p:sldId id="350" r:id="rId36"/>
    <p:sldId id="418" r:id="rId37"/>
    <p:sldId id="419" r:id="rId38"/>
    <p:sldId id="352" r:id="rId39"/>
    <p:sldId id="353" r:id="rId40"/>
    <p:sldId id="354" r:id="rId41"/>
    <p:sldId id="420"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421" r:id="rId58"/>
    <p:sldId id="422" r:id="rId59"/>
    <p:sldId id="424" r:id="rId60"/>
    <p:sldId id="370" r:id="rId61"/>
    <p:sldId id="423" r:id="rId62"/>
    <p:sldId id="373" r:id="rId63"/>
    <p:sldId id="425" r:id="rId64"/>
    <p:sldId id="427" r:id="rId65"/>
    <p:sldId id="426" r:id="rId66"/>
    <p:sldId id="375" r:id="rId67"/>
    <p:sldId id="376" r:id="rId68"/>
    <p:sldId id="428" r:id="rId69"/>
    <p:sldId id="429" r:id="rId70"/>
    <p:sldId id="430" r:id="rId71"/>
    <p:sldId id="431" r:id="rId72"/>
    <p:sldId id="432" r:id="rId73"/>
    <p:sldId id="382" r:id="rId74"/>
    <p:sldId id="383" r:id="rId75"/>
    <p:sldId id="433" r:id="rId76"/>
    <p:sldId id="434" r:id="rId77"/>
    <p:sldId id="435" r:id="rId78"/>
    <p:sldId id="436" r:id="rId79"/>
    <p:sldId id="437" r:id="rId80"/>
    <p:sldId id="439" r:id="rId81"/>
    <p:sldId id="440" r:id="rId82"/>
    <p:sldId id="441" r:id="rId83"/>
    <p:sldId id="442" r:id="rId84"/>
  </p:sldIdLst>
  <p:sldSz cx="9144000" cy="6858000" type="screen4x3"/>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ette Stillwell" initials="NBS" lastIdx="5" clrIdx="0"/>
  <p:cmAuthor id="1" name="Gerald Titchener" initials="GT"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70A5"/>
    <a:srgbClr val="FFFFFF"/>
    <a:srgbClr val="96CDEE"/>
    <a:srgbClr val="0F3F5D"/>
    <a:srgbClr val="01773A"/>
    <a:srgbClr val="156B13"/>
    <a:srgbClr val="008000"/>
    <a:srgbClr val="F20000"/>
    <a:srgbClr val="66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7" autoAdjust="0"/>
    <p:restoredTop sz="99857" autoAdjust="0"/>
  </p:normalViewPr>
  <p:slideViewPr>
    <p:cSldViewPr>
      <p:cViewPr varScale="1">
        <p:scale>
          <a:sx n="108" d="100"/>
          <a:sy n="108" d="100"/>
        </p:scale>
        <p:origin x="41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1460" cy="354330"/>
          </a:xfrm>
          <a:prstGeom prst="rect">
            <a:avLst/>
          </a:prstGeom>
        </p:spPr>
        <p:txBody>
          <a:bodyPr vert="horz" lIns="94046" tIns="47023" rIns="94046" bIns="47023" rtlCol="0"/>
          <a:lstStyle>
            <a:lvl1pPr algn="l">
              <a:defRPr sz="1200"/>
            </a:lvl1pPr>
          </a:lstStyle>
          <a:p>
            <a:endParaRPr lang="en-US" dirty="0"/>
          </a:p>
        </p:txBody>
      </p:sp>
      <p:sp>
        <p:nvSpPr>
          <p:cNvPr id="3" name="Date Placeholder 2"/>
          <p:cNvSpPr>
            <a:spLocks noGrp="1"/>
          </p:cNvSpPr>
          <p:nvPr>
            <p:ph type="dt" sz="quarter" idx="1"/>
          </p:nvPr>
        </p:nvSpPr>
        <p:spPr>
          <a:xfrm>
            <a:off x="5308971" y="0"/>
            <a:ext cx="4061460" cy="354330"/>
          </a:xfrm>
          <a:prstGeom prst="rect">
            <a:avLst/>
          </a:prstGeom>
        </p:spPr>
        <p:txBody>
          <a:bodyPr vert="horz" lIns="94046" tIns="47023" rIns="94046" bIns="47023" rtlCol="0"/>
          <a:lstStyle>
            <a:lvl1pPr algn="r">
              <a:defRPr sz="1200"/>
            </a:lvl1pPr>
          </a:lstStyle>
          <a:p>
            <a:fld id="{4EE4060F-EC6E-45B5-96F1-A60F0585115B}" type="datetimeFigureOut">
              <a:rPr lang="en-US" smtClean="0"/>
              <a:pPr/>
              <a:t>4/3/2018</a:t>
            </a:fld>
            <a:endParaRPr lang="en-US" dirty="0"/>
          </a:p>
        </p:txBody>
      </p:sp>
      <p:sp>
        <p:nvSpPr>
          <p:cNvPr id="4" name="Footer Placeholder 3"/>
          <p:cNvSpPr>
            <a:spLocks noGrp="1"/>
          </p:cNvSpPr>
          <p:nvPr>
            <p:ph type="ftr" sz="quarter" idx="2"/>
          </p:nvPr>
        </p:nvSpPr>
        <p:spPr>
          <a:xfrm>
            <a:off x="0" y="6731040"/>
            <a:ext cx="4061460" cy="354330"/>
          </a:xfrm>
          <a:prstGeom prst="rect">
            <a:avLst/>
          </a:prstGeom>
        </p:spPr>
        <p:txBody>
          <a:bodyPr vert="horz" lIns="94046" tIns="47023" rIns="94046" bIns="47023"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08971" y="6731040"/>
            <a:ext cx="4061460" cy="354330"/>
          </a:xfrm>
          <a:prstGeom prst="rect">
            <a:avLst/>
          </a:prstGeom>
        </p:spPr>
        <p:txBody>
          <a:bodyPr vert="horz" lIns="94046" tIns="47023" rIns="94046" bIns="47023" rtlCol="0" anchor="b"/>
          <a:lstStyle>
            <a:lvl1pPr algn="r">
              <a:defRPr sz="1200"/>
            </a:lvl1pPr>
          </a:lstStyle>
          <a:p>
            <a:fld id="{A987596C-5E44-4393-BE44-DB7D499825F1}" type="slidenum">
              <a:rPr lang="en-US" smtClean="0"/>
              <a:pPr/>
              <a:t>‹#›</a:t>
            </a:fld>
            <a:endParaRPr lang="en-US" dirty="0"/>
          </a:p>
        </p:txBody>
      </p:sp>
    </p:spTree>
    <p:extLst>
      <p:ext uri="{BB962C8B-B14F-4D97-AF65-F5344CB8AC3E}">
        <p14:creationId xmlns:p14="http://schemas.microsoft.com/office/powerpoint/2010/main" val="2834206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1460" cy="354330"/>
          </a:xfrm>
          <a:prstGeom prst="rect">
            <a:avLst/>
          </a:prstGeom>
        </p:spPr>
        <p:txBody>
          <a:bodyPr vert="horz" lIns="94046" tIns="47023" rIns="94046" bIns="47023" rtlCol="0"/>
          <a:lstStyle>
            <a:lvl1pPr algn="l">
              <a:defRPr sz="1200"/>
            </a:lvl1pPr>
          </a:lstStyle>
          <a:p>
            <a:pPr>
              <a:defRPr/>
            </a:pPr>
            <a:endParaRPr lang="en-US" dirty="0"/>
          </a:p>
        </p:txBody>
      </p:sp>
      <p:sp>
        <p:nvSpPr>
          <p:cNvPr id="3" name="Date Placeholder 2"/>
          <p:cNvSpPr>
            <a:spLocks noGrp="1"/>
          </p:cNvSpPr>
          <p:nvPr>
            <p:ph type="dt" idx="1"/>
          </p:nvPr>
        </p:nvSpPr>
        <p:spPr>
          <a:xfrm>
            <a:off x="5308971" y="0"/>
            <a:ext cx="4061460" cy="354330"/>
          </a:xfrm>
          <a:prstGeom prst="rect">
            <a:avLst/>
          </a:prstGeom>
        </p:spPr>
        <p:txBody>
          <a:bodyPr vert="horz" lIns="94046" tIns="47023" rIns="94046" bIns="47023" rtlCol="0"/>
          <a:lstStyle>
            <a:lvl1pPr algn="r">
              <a:defRPr sz="1200"/>
            </a:lvl1pPr>
          </a:lstStyle>
          <a:p>
            <a:pPr>
              <a:defRPr/>
            </a:pPr>
            <a:fld id="{46950642-C6F2-4E46-90C1-0B12B643B3D7}" type="datetimeFigureOut">
              <a:rPr lang="en-US"/>
              <a:pPr>
                <a:defRPr/>
              </a:pPr>
              <a:t>4/3/2018</a:t>
            </a:fld>
            <a:endParaRPr lang="en-US" dirty="0"/>
          </a:p>
        </p:txBody>
      </p:sp>
      <p:sp>
        <p:nvSpPr>
          <p:cNvPr id="4" name="Slide Image Placeholder 3"/>
          <p:cNvSpPr>
            <a:spLocks noGrp="1" noRot="1" noChangeAspect="1"/>
          </p:cNvSpPr>
          <p:nvPr>
            <p:ph type="sldImg" idx="2"/>
          </p:nvPr>
        </p:nvSpPr>
        <p:spPr>
          <a:xfrm>
            <a:off x="2914650" y="531813"/>
            <a:ext cx="3543300" cy="2657475"/>
          </a:xfrm>
          <a:prstGeom prst="rect">
            <a:avLst/>
          </a:prstGeom>
          <a:noFill/>
          <a:ln w="12700">
            <a:solidFill>
              <a:prstClr val="black"/>
            </a:solidFill>
          </a:ln>
        </p:spPr>
        <p:txBody>
          <a:bodyPr vert="horz" lIns="94046" tIns="47023" rIns="94046" bIns="47023" rtlCol="0" anchor="ctr"/>
          <a:lstStyle/>
          <a:p>
            <a:pPr lvl="0"/>
            <a:endParaRPr lang="en-US" noProof="0" dirty="0"/>
          </a:p>
        </p:txBody>
      </p:sp>
      <p:sp>
        <p:nvSpPr>
          <p:cNvPr id="5" name="Notes Placeholder 4"/>
          <p:cNvSpPr>
            <a:spLocks noGrp="1"/>
          </p:cNvSpPr>
          <p:nvPr>
            <p:ph type="body" sz="quarter" idx="3"/>
          </p:nvPr>
        </p:nvSpPr>
        <p:spPr>
          <a:xfrm>
            <a:off x="937260" y="3366135"/>
            <a:ext cx="7498080" cy="3188970"/>
          </a:xfrm>
          <a:prstGeom prst="rect">
            <a:avLst/>
          </a:prstGeom>
        </p:spPr>
        <p:txBody>
          <a:bodyPr vert="horz" lIns="94046" tIns="47023" rIns="94046" bIns="470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731040"/>
            <a:ext cx="4061460" cy="354330"/>
          </a:xfrm>
          <a:prstGeom prst="rect">
            <a:avLst/>
          </a:prstGeom>
        </p:spPr>
        <p:txBody>
          <a:bodyPr vert="horz" lIns="94046" tIns="47023" rIns="94046" bIns="47023"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5308971" y="6731040"/>
            <a:ext cx="4061460" cy="354330"/>
          </a:xfrm>
          <a:prstGeom prst="rect">
            <a:avLst/>
          </a:prstGeom>
        </p:spPr>
        <p:txBody>
          <a:bodyPr vert="horz" lIns="94046" tIns="47023" rIns="94046" bIns="47023" rtlCol="0" anchor="b"/>
          <a:lstStyle>
            <a:lvl1pPr algn="r">
              <a:defRPr sz="1200"/>
            </a:lvl1pPr>
          </a:lstStyle>
          <a:p>
            <a:pPr>
              <a:defRPr/>
            </a:pPr>
            <a:fld id="{CAA8545F-A231-4F50-B1F1-95F56EBB643D}" type="slidenum">
              <a:rPr lang="en-US"/>
              <a:pPr>
                <a:defRPr/>
              </a:pPr>
              <a:t>‹#›</a:t>
            </a:fld>
            <a:endParaRPr lang="en-US" dirty="0"/>
          </a:p>
        </p:txBody>
      </p:sp>
    </p:spTree>
    <p:extLst>
      <p:ext uri="{BB962C8B-B14F-4D97-AF65-F5344CB8AC3E}">
        <p14:creationId xmlns:p14="http://schemas.microsoft.com/office/powerpoint/2010/main" val="31546405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defTabSz="966788">
              <a:spcBef>
                <a:spcPct val="30000"/>
              </a:spcBef>
              <a:defRPr sz="1200">
                <a:solidFill>
                  <a:schemeClr val="tx1"/>
                </a:solidFill>
                <a:latin typeface="Calibri" panose="020F0502020204030204" pitchFamily="34" charset="0"/>
              </a:defRPr>
            </a:lvl1pPr>
            <a:lvl2pPr marL="785813" indent="-303213" defTabSz="966788">
              <a:spcBef>
                <a:spcPct val="30000"/>
              </a:spcBef>
              <a:defRPr sz="1200">
                <a:solidFill>
                  <a:schemeClr val="tx1"/>
                </a:solidFill>
                <a:latin typeface="Calibri" panose="020F0502020204030204" pitchFamily="34" charset="0"/>
              </a:defRPr>
            </a:lvl2pPr>
            <a:lvl3pPr marL="1208088" indent="-241300" defTabSz="966788">
              <a:spcBef>
                <a:spcPct val="30000"/>
              </a:spcBef>
              <a:defRPr sz="1200">
                <a:solidFill>
                  <a:schemeClr val="tx1"/>
                </a:solidFill>
                <a:latin typeface="Calibri" panose="020F0502020204030204" pitchFamily="34" charset="0"/>
              </a:defRPr>
            </a:lvl3pPr>
            <a:lvl4pPr marL="1692275" indent="-242888" defTabSz="966788">
              <a:spcBef>
                <a:spcPct val="30000"/>
              </a:spcBef>
              <a:defRPr sz="1200">
                <a:solidFill>
                  <a:schemeClr val="tx1"/>
                </a:solidFill>
                <a:latin typeface="Calibri" panose="020F0502020204030204" pitchFamily="34" charset="0"/>
              </a:defRPr>
            </a:lvl4pPr>
            <a:lvl5pPr marL="2174875" indent="-241300" defTabSz="966788">
              <a:spcBef>
                <a:spcPct val="30000"/>
              </a:spcBef>
              <a:defRPr sz="1200">
                <a:solidFill>
                  <a:schemeClr val="tx1"/>
                </a:solidFill>
                <a:latin typeface="Calibri" panose="020F0502020204030204" pitchFamily="34" charset="0"/>
              </a:defRPr>
            </a:lvl5pPr>
            <a:lvl6pPr marL="2632075" indent="-241300" defTabSz="966788" eaLnBrk="0" fontAlgn="base" hangingPunct="0">
              <a:spcBef>
                <a:spcPct val="30000"/>
              </a:spcBef>
              <a:spcAft>
                <a:spcPct val="0"/>
              </a:spcAft>
              <a:defRPr sz="1200">
                <a:solidFill>
                  <a:schemeClr val="tx1"/>
                </a:solidFill>
                <a:latin typeface="Calibri" panose="020F0502020204030204" pitchFamily="34" charset="0"/>
              </a:defRPr>
            </a:lvl6pPr>
            <a:lvl7pPr marL="3089275" indent="-241300" defTabSz="966788" eaLnBrk="0" fontAlgn="base" hangingPunct="0">
              <a:spcBef>
                <a:spcPct val="30000"/>
              </a:spcBef>
              <a:spcAft>
                <a:spcPct val="0"/>
              </a:spcAft>
              <a:defRPr sz="1200">
                <a:solidFill>
                  <a:schemeClr val="tx1"/>
                </a:solidFill>
                <a:latin typeface="Calibri" panose="020F0502020204030204" pitchFamily="34" charset="0"/>
              </a:defRPr>
            </a:lvl7pPr>
            <a:lvl8pPr marL="3546475" indent="-241300" defTabSz="966788" eaLnBrk="0" fontAlgn="base" hangingPunct="0">
              <a:spcBef>
                <a:spcPct val="30000"/>
              </a:spcBef>
              <a:spcAft>
                <a:spcPct val="0"/>
              </a:spcAft>
              <a:defRPr sz="1200">
                <a:solidFill>
                  <a:schemeClr val="tx1"/>
                </a:solidFill>
                <a:latin typeface="Calibri" panose="020F0502020204030204" pitchFamily="34" charset="0"/>
              </a:defRPr>
            </a:lvl8pPr>
            <a:lvl9pPr marL="4003675" indent="-241300" defTabSz="966788"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3B7C4A7-6213-4EDB-95C9-5399744D69C6}" type="slidenum">
              <a:rPr lang="en-US" altLang="en-US" sz="1300">
                <a:latin typeface="Arial" panose="020B0604020202020204" pitchFamily="34" charset="0"/>
              </a:rPr>
              <a:pPr>
                <a:spcBef>
                  <a:spcPct val="0"/>
                </a:spcBef>
              </a:pPr>
              <a:t>1</a:t>
            </a:fld>
            <a:endParaRPr lang="en-US" altLang="en-US" sz="1300" dirty="0">
              <a:latin typeface="Arial" panose="020B0604020202020204" pitchFamily="34"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es-EC" altLang="en-US" dirty="0" smtClean="0"/>
          </a:p>
        </p:txBody>
      </p:sp>
    </p:spTree>
    <p:extLst>
      <p:ext uri="{BB962C8B-B14F-4D97-AF65-F5344CB8AC3E}">
        <p14:creationId xmlns:p14="http://schemas.microsoft.com/office/powerpoint/2010/main" val="59317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683FB8A-5355-4716-9568-C49A44A6BF80}" type="slidenum">
              <a:rPr lang="en-US" sz="1200" smtClean="0"/>
              <a:pPr eaLnBrk="1" hangingPunct="1"/>
              <a:t>38</a:t>
            </a:fld>
            <a:endParaRPr lang="en-US" sz="1200" dirty="0"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8177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2071C5F2-393A-487E-B32A-F7F464A73CAA}" type="slidenum">
              <a:rPr lang="en-US" sz="1200" smtClean="0"/>
              <a:pPr eaLnBrk="1" hangingPunct="1"/>
              <a:t>39</a:t>
            </a:fld>
            <a:endParaRPr lang="en-US" sz="1200" dirty="0"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759136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4CC9B703-BA2C-4C89-807B-146F0B831FA3}" type="slidenum">
              <a:rPr lang="en-US" sz="1200" smtClean="0"/>
              <a:pPr eaLnBrk="1" hangingPunct="1"/>
              <a:t>40</a:t>
            </a:fld>
            <a:endParaRPr lang="en-US" sz="1200" dirty="0" smtClean="0"/>
          </a:p>
        </p:txBody>
      </p:sp>
    </p:spTree>
    <p:extLst>
      <p:ext uri="{BB962C8B-B14F-4D97-AF65-F5344CB8AC3E}">
        <p14:creationId xmlns:p14="http://schemas.microsoft.com/office/powerpoint/2010/main" val="728915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5CE3530E-4DE2-4F29-AA5F-C233528EFC45}" type="slidenum">
              <a:rPr lang="en-US" sz="1200" smtClean="0"/>
              <a:pPr eaLnBrk="1" hangingPunct="1"/>
              <a:t>42</a:t>
            </a:fld>
            <a:endParaRPr lang="en-US" sz="1200" dirty="0"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208115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4F004A1C-73E2-4FC1-89AA-0D06DC565147}" type="slidenum">
              <a:rPr lang="en-US" sz="1200" smtClean="0"/>
              <a:pPr eaLnBrk="1" hangingPunct="1"/>
              <a:t>43</a:t>
            </a:fld>
            <a:endParaRPr lang="en-US" sz="1200" dirty="0" smtClean="0"/>
          </a:p>
        </p:txBody>
      </p:sp>
    </p:spTree>
    <p:extLst>
      <p:ext uri="{BB962C8B-B14F-4D97-AF65-F5344CB8AC3E}">
        <p14:creationId xmlns:p14="http://schemas.microsoft.com/office/powerpoint/2010/main" val="111513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E14DEE5-C191-4C85-8D43-7C661A3D6BB6}" type="slidenum">
              <a:rPr lang="en-US" sz="1200" smtClean="0"/>
              <a:pPr eaLnBrk="1" hangingPunct="1"/>
              <a:t>44</a:t>
            </a:fld>
            <a:endParaRPr lang="en-US" sz="1200" dirty="0"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597369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8FE986D-F202-4DFB-92EE-3235B3E5541C}" type="slidenum">
              <a:rPr lang="en-US" sz="1200" smtClean="0"/>
              <a:pPr eaLnBrk="1" hangingPunct="1"/>
              <a:t>45</a:t>
            </a:fld>
            <a:endParaRPr lang="en-US" sz="1200" dirty="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918193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2825DCB-25D7-41A4-AB21-224A6566D3EF}" type="slidenum">
              <a:rPr lang="en-US" sz="1200" smtClean="0"/>
              <a:pPr eaLnBrk="1" hangingPunct="1"/>
              <a:t>46</a:t>
            </a:fld>
            <a:endParaRPr lang="en-US" sz="1200" dirty="0" smtClean="0"/>
          </a:p>
        </p:txBody>
      </p:sp>
    </p:spTree>
    <p:extLst>
      <p:ext uri="{BB962C8B-B14F-4D97-AF65-F5344CB8AC3E}">
        <p14:creationId xmlns:p14="http://schemas.microsoft.com/office/powerpoint/2010/main" val="1512752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8FE986D-F202-4DFB-92EE-3235B3E5541C}" type="slidenum">
              <a:rPr lang="en-US" sz="1200" smtClean="0"/>
              <a:pPr eaLnBrk="1" hangingPunct="1"/>
              <a:t>47</a:t>
            </a:fld>
            <a:endParaRPr lang="en-US" sz="1200" dirty="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05408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8FE986D-F202-4DFB-92EE-3235B3E5541C}" type="slidenum">
              <a:rPr lang="en-US" sz="1200" smtClean="0"/>
              <a:pPr eaLnBrk="1" hangingPunct="1"/>
              <a:t>48</a:t>
            </a:fld>
            <a:endParaRPr lang="en-US" sz="1200" dirty="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44320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65CC5E52-EAB3-4CC6-B744-C1AABDECF5D5}" type="slidenum">
              <a:rPr lang="en-US" sz="1200" smtClean="0"/>
              <a:pPr eaLnBrk="1" hangingPunct="1"/>
              <a:t>2</a:t>
            </a:fld>
            <a:endParaRPr lang="en-US" sz="1200" dirty="0"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033765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DB53683-31C9-4A7B-AA31-F6BCD7E61D9E}" type="slidenum">
              <a:rPr lang="en-US" sz="1200" smtClean="0"/>
              <a:pPr eaLnBrk="1" hangingPunct="1"/>
              <a:t>50</a:t>
            </a:fld>
            <a:endParaRPr lang="en-US" sz="1200" dirty="0"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596897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6EB60D12-DBEB-4517-861F-090E5C30DE92}" type="slidenum">
              <a:rPr lang="en-US" sz="1200" smtClean="0"/>
              <a:pPr eaLnBrk="1" hangingPunct="1"/>
              <a:t>51</a:t>
            </a:fld>
            <a:endParaRPr lang="en-US" sz="1200" dirty="0" smtClean="0"/>
          </a:p>
        </p:txBody>
      </p:sp>
    </p:spTree>
    <p:extLst>
      <p:ext uri="{BB962C8B-B14F-4D97-AF65-F5344CB8AC3E}">
        <p14:creationId xmlns:p14="http://schemas.microsoft.com/office/powerpoint/2010/main" val="524418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14B52ADC-F233-402B-8D13-9D361186CBF5}" type="slidenum">
              <a:rPr lang="en-US" altLang="en-US" sz="1200" smtClean="0"/>
              <a:pPr eaLnBrk="1" hangingPunct="1"/>
              <a:t>52</a:t>
            </a:fld>
            <a:endParaRPr lang="en-US" altLang="en-US" sz="1200" dirty="0" smtClean="0"/>
          </a:p>
        </p:txBody>
      </p:sp>
    </p:spTree>
    <p:extLst>
      <p:ext uri="{BB962C8B-B14F-4D97-AF65-F5344CB8AC3E}">
        <p14:creationId xmlns:p14="http://schemas.microsoft.com/office/powerpoint/2010/main" val="3612892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CACDFDCB-0DBC-4CE0-9749-BE55C93CF8E3}" type="slidenum">
              <a:rPr lang="en-US" altLang="en-US" sz="1200" smtClean="0"/>
              <a:pPr eaLnBrk="1" hangingPunct="1"/>
              <a:t>53</a:t>
            </a:fld>
            <a:endParaRPr lang="en-US" altLang="en-US" sz="1200" dirty="0" smtClean="0"/>
          </a:p>
        </p:txBody>
      </p:sp>
    </p:spTree>
    <p:extLst>
      <p:ext uri="{BB962C8B-B14F-4D97-AF65-F5344CB8AC3E}">
        <p14:creationId xmlns:p14="http://schemas.microsoft.com/office/powerpoint/2010/main" val="3605782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74414F98-0BEA-405E-89E3-08DF7FE4817E}" type="slidenum">
              <a:rPr lang="en-US" sz="1200" smtClean="0"/>
              <a:pPr eaLnBrk="1" hangingPunct="1"/>
              <a:t>55</a:t>
            </a:fld>
            <a:endParaRPr lang="en-US" sz="1200" dirty="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64925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74414F98-0BEA-405E-89E3-08DF7FE4817E}" type="slidenum">
              <a:rPr lang="en-US" sz="1200" smtClean="0"/>
              <a:pPr eaLnBrk="1" hangingPunct="1"/>
              <a:t>56</a:t>
            </a:fld>
            <a:endParaRPr lang="en-US" sz="1200" dirty="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021597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A231FCB-7EE1-4C7A-AAAF-CD03023DBDF4}" type="slidenum">
              <a:rPr lang="en-US" sz="1200" smtClean="0"/>
              <a:pPr eaLnBrk="1" hangingPunct="1"/>
              <a:t>60</a:t>
            </a:fld>
            <a:endParaRPr lang="en-US" sz="1200" dirty="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516304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DB860389-8948-4122-9C56-AAE865C52361}" type="slidenum">
              <a:rPr lang="en-US" sz="1200" smtClean="0"/>
              <a:pPr eaLnBrk="1" hangingPunct="1"/>
              <a:t>62</a:t>
            </a:fld>
            <a:endParaRPr lang="en-US" sz="1200" dirty="0"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526054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EF556BC2-156E-47A6-91AB-723ABEDE6153}" type="slidenum">
              <a:rPr lang="en-US" sz="1200" smtClean="0"/>
              <a:pPr eaLnBrk="1" hangingPunct="1"/>
              <a:t>66</a:t>
            </a:fld>
            <a:endParaRPr lang="en-US" sz="1200" dirty="0"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47673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5A9C6D2C-11DB-4F4A-93C9-201C6E6CCA8E}" type="slidenum">
              <a:rPr lang="en-US" sz="1200" smtClean="0"/>
              <a:pPr eaLnBrk="1" hangingPunct="1"/>
              <a:t>67</a:t>
            </a:fld>
            <a:endParaRPr lang="en-US" sz="1200" dirty="0"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009916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FD9BED4-7124-49DE-B900-62F5011A3F3C}" type="slidenum">
              <a:rPr lang="en-US" sz="1200" smtClean="0"/>
              <a:pPr eaLnBrk="1" hangingPunct="1"/>
              <a:t>4</a:t>
            </a:fld>
            <a:endParaRPr lang="en-US" sz="1200" dirty="0"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528788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0E399631-A541-4EF2-99DC-4699CCA54396}" type="slidenum">
              <a:rPr lang="en-US" sz="1200" smtClean="0"/>
              <a:pPr eaLnBrk="1" hangingPunct="1"/>
              <a:t>73</a:t>
            </a:fld>
            <a:endParaRPr lang="en-US" sz="1200" dirty="0"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306805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B2CA6A57-9C2E-4B78-9AC8-3D79C76DB5A2}" type="slidenum">
              <a:rPr lang="en-US" sz="1200" smtClean="0"/>
              <a:pPr eaLnBrk="1" hangingPunct="1"/>
              <a:t>74</a:t>
            </a:fld>
            <a:endParaRPr lang="en-US" sz="1200" dirty="0" smtClean="0"/>
          </a:p>
        </p:txBody>
      </p:sp>
    </p:spTree>
    <p:extLst>
      <p:ext uri="{BB962C8B-B14F-4D97-AF65-F5344CB8AC3E}">
        <p14:creationId xmlns:p14="http://schemas.microsoft.com/office/powerpoint/2010/main" val="406943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34508BA2-A078-43AA-A986-50630AD49B63}" type="slidenum">
              <a:rPr lang="en-US" sz="1200" smtClean="0"/>
              <a:pPr eaLnBrk="1" hangingPunct="1"/>
              <a:t>5</a:t>
            </a:fld>
            <a:endParaRPr lang="en-US" sz="1200" dirty="0"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24822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60BAC8C4-1C14-4247-BAC8-0C786EE58A41}" type="slidenum">
              <a:rPr lang="en-US" sz="1200" smtClean="0"/>
              <a:pPr eaLnBrk="1" hangingPunct="1"/>
              <a:t>6</a:t>
            </a:fld>
            <a:endParaRPr lang="en-US" sz="1200" dirty="0"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92784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8825C0F7-0759-41AB-A137-27C35CC8B08D}" type="slidenum">
              <a:rPr lang="en-US" sz="1200" smtClean="0"/>
              <a:pPr eaLnBrk="1" hangingPunct="1"/>
              <a:t>7</a:t>
            </a:fld>
            <a:endParaRPr lang="en-US" sz="1200" dirty="0"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n-US" sz="1000" dirty="0" smtClean="0"/>
          </a:p>
        </p:txBody>
      </p:sp>
    </p:spTree>
    <p:extLst>
      <p:ext uri="{BB962C8B-B14F-4D97-AF65-F5344CB8AC3E}">
        <p14:creationId xmlns:p14="http://schemas.microsoft.com/office/powerpoint/2010/main" val="2449757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8825C0F7-0759-41AB-A137-27C35CC8B08D}" type="slidenum">
              <a:rPr lang="en-US" sz="1200" smtClean="0"/>
              <a:pPr eaLnBrk="1" hangingPunct="1"/>
              <a:t>9</a:t>
            </a:fld>
            <a:endParaRPr lang="en-US" sz="1200" dirty="0"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n-US" sz="1000" dirty="0" smtClean="0"/>
          </a:p>
        </p:txBody>
      </p:sp>
    </p:spTree>
    <p:extLst>
      <p:ext uri="{BB962C8B-B14F-4D97-AF65-F5344CB8AC3E}">
        <p14:creationId xmlns:p14="http://schemas.microsoft.com/office/powerpoint/2010/main" val="29487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1A4BE3A2-6980-4058-B4ED-A5ED1BEA8BCD}" type="slidenum">
              <a:rPr lang="en-US" sz="1200" smtClean="0"/>
              <a:pPr eaLnBrk="1" hangingPunct="1"/>
              <a:t>33</a:t>
            </a:fld>
            <a:endParaRPr lang="en-US" sz="1200" dirty="0"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34742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itchFamily="18" charset="0"/>
              </a:defRPr>
            </a:lvl1pPr>
            <a:lvl2pPr marL="742950" indent="-285750" eaLnBrk="0" hangingPunct="0">
              <a:defRPr sz="4400">
                <a:solidFill>
                  <a:schemeClr val="tx1"/>
                </a:solidFill>
                <a:latin typeface="Times New Roman" pitchFamily="18" charset="0"/>
              </a:defRPr>
            </a:lvl2pPr>
            <a:lvl3pPr marL="1143000" indent="-228600" eaLnBrk="0" hangingPunct="0">
              <a:defRPr sz="4400">
                <a:solidFill>
                  <a:schemeClr val="tx1"/>
                </a:solidFill>
                <a:latin typeface="Times New Roman" pitchFamily="18" charset="0"/>
              </a:defRPr>
            </a:lvl3pPr>
            <a:lvl4pPr marL="1600200" indent="-228600" eaLnBrk="0" hangingPunct="0">
              <a:defRPr sz="4400">
                <a:solidFill>
                  <a:schemeClr val="tx1"/>
                </a:solidFill>
                <a:latin typeface="Times New Roman" pitchFamily="18" charset="0"/>
              </a:defRPr>
            </a:lvl4pPr>
            <a:lvl5pPr marL="2057400" indent="-228600" eaLnBrk="0" hangingPunct="0">
              <a:defRPr sz="4400">
                <a:solidFill>
                  <a:schemeClr val="tx1"/>
                </a:solidFill>
                <a:latin typeface="Times New Roman" pitchFamily="18" charset="0"/>
              </a:defRPr>
            </a:lvl5pPr>
            <a:lvl6pPr marL="2514600" indent="-228600" eaLnBrk="0" fontAlgn="base" hangingPunct="0">
              <a:spcBef>
                <a:spcPct val="0"/>
              </a:spcBef>
              <a:spcAft>
                <a:spcPct val="0"/>
              </a:spcAft>
              <a:defRPr sz="4400">
                <a:solidFill>
                  <a:schemeClr val="tx1"/>
                </a:solidFill>
                <a:latin typeface="Times New Roman" pitchFamily="18" charset="0"/>
              </a:defRPr>
            </a:lvl6pPr>
            <a:lvl7pPr marL="2971800" indent="-228600" eaLnBrk="0" fontAlgn="base" hangingPunct="0">
              <a:spcBef>
                <a:spcPct val="0"/>
              </a:spcBef>
              <a:spcAft>
                <a:spcPct val="0"/>
              </a:spcAft>
              <a:defRPr sz="4400">
                <a:solidFill>
                  <a:schemeClr val="tx1"/>
                </a:solidFill>
                <a:latin typeface="Times New Roman" pitchFamily="18" charset="0"/>
              </a:defRPr>
            </a:lvl7pPr>
            <a:lvl8pPr marL="3429000" indent="-228600" eaLnBrk="0" fontAlgn="base" hangingPunct="0">
              <a:spcBef>
                <a:spcPct val="0"/>
              </a:spcBef>
              <a:spcAft>
                <a:spcPct val="0"/>
              </a:spcAft>
              <a:defRPr sz="4400">
                <a:solidFill>
                  <a:schemeClr val="tx1"/>
                </a:solidFill>
                <a:latin typeface="Times New Roman" pitchFamily="18" charset="0"/>
              </a:defRPr>
            </a:lvl8pPr>
            <a:lvl9pPr marL="3886200" indent="-228600" eaLnBrk="0" fontAlgn="base" hangingPunct="0">
              <a:spcBef>
                <a:spcPct val="0"/>
              </a:spcBef>
              <a:spcAft>
                <a:spcPct val="0"/>
              </a:spcAft>
              <a:defRPr sz="4400">
                <a:solidFill>
                  <a:schemeClr val="tx1"/>
                </a:solidFill>
                <a:latin typeface="Times New Roman" pitchFamily="18" charset="0"/>
              </a:defRPr>
            </a:lvl9pPr>
          </a:lstStyle>
          <a:p>
            <a:pPr eaLnBrk="1" hangingPunct="1"/>
            <a:fld id="{94078831-66F5-452B-829D-CD7A6A531032}" type="slidenum">
              <a:rPr lang="en-US" sz="1200" smtClean="0"/>
              <a:pPr eaLnBrk="1" hangingPunct="1"/>
              <a:t>35</a:t>
            </a:fld>
            <a:endParaRPr lang="en-US" sz="1200" dirty="0"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56471326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Title_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8134" y="254000"/>
            <a:ext cx="8713465" cy="6526752"/>
          </a:xfrm>
          <a:prstGeom prst="rect">
            <a:avLst/>
          </a:prstGeom>
        </p:spPr>
      </p:pic>
      <p:sp>
        <p:nvSpPr>
          <p:cNvPr id="2" name="Title 1"/>
          <p:cNvSpPr>
            <a:spLocks noGrp="1"/>
          </p:cNvSpPr>
          <p:nvPr>
            <p:ph type="ctrTitle"/>
          </p:nvPr>
        </p:nvSpPr>
        <p:spPr>
          <a:xfrm>
            <a:off x="698500" y="2712698"/>
            <a:ext cx="7747000" cy="377026"/>
          </a:xfrm>
        </p:spPr>
        <p:txBody>
          <a:bodyPr anchor="b"/>
          <a:lstStyle>
            <a:lvl1pPr algn="ctr">
              <a:defRPr sz="2800">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Rectangle 3"/>
          <p:cNvSpPr/>
          <p:nvPr userDrawn="1"/>
        </p:nvSpPr>
        <p:spPr>
          <a:xfrm>
            <a:off x="3482340" y="223520"/>
            <a:ext cx="2125980" cy="98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userDrawn="1"/>
        </p:nvGrpSpPr>
        <p:grpSpPr>
          <a:xfrm>
            <a:off x="6812283" y="4885106"/>
            <a:ext cx="2137712" cy="1926127"/>
            <a:chOff x="6812283" y="4885106"/>
            <a:chExt cx="2137712" cy="1926127"/>
          </a:xfrm>
        </p:grpSpPr>
        <p:sp>
          <p:nvSpPr>
            <p:cNvPr id="5" name="Rectangle 4"/>
            <p:cNvSpPr/>
            <p:nvPr userDrawn="1"/>
          </p:nvSpPr>
          <p:spPr>
            <a:xfrm>
              <a:off x="6812283" y="4885106"/>
              <a:ext cx="2080291" cy="1926127"/>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udi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65369" y="5389519"/>
              <a:ext cx="987056" cy="1040948"/>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l="24476" r="23794"/>
            <a:stretch/>
          </p:blipFill>
          <p:spPr>
            <a:xfrm>
              <a:off x="8674488" y="5121741"/>
              <a:ext cx="275507" cy="710099"/>
            </a:xfrm>
            <a:prstGeom prst="rect">
              <a:avLst/>
            </a:prstGeom>
          </p:spPr>
        </p:pic>
        <p:pic>
          <p:nvPicPr>
            <p:cNvPr id="13" name="Picture 12" descr="Swirl_3.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9688654">
              <a:off x="7441068" y="6393019"/>
              <a:ext cx="386047" cy="285072"/>
            </a:xfrm>
            <a:prstGeom prst="rect">
              <a:avLst/>
            </a:prstGeom>
          </p:spPr>
        </p:pic>
        <p:pic>
          <p:nvPicPr>
            <p:cNvPr id="14" name="Picture 13" descr="Swirl_3.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18073124">
              <a:off x="7908376" y="5449329"/>
              <a:ext cx="591497" cy="245691"/>
            </a:xfrm>
            <a:prstGeom prst="rect">
              <a:avLst/>
            </a:prstGeom>
          </p:spPr>
        </p:pic>
        <p:pic>
          <p:nvPicPr>
            <p:cNvPr id="16" name="Picture 15"/>
            <p:cNvPicPr>
              <a:picLocks noChangeAspect="1"/>
            </p:cNvPicPr>
            <p:nvPr userDrawn="1"/>
          </p:nvPicPr>
          <p:blipFill rotWithShape="1">
            <a:blip r:embed="rId7" cstate="print">
              <a:extLst>
                <a:ext uri="{28A0092B-C50C-407E-A947-70E740481C1C}">
                  <a14:useLocalDpi xmlns:a14="http://schemas.microsoft.com/office/drawing/2010/main" val="0"/>
                </a:ext>
              </a:extLst>
            </a:blip>
            <a:srcRect l="4669" t="13753" r="6579" b="12460"/>
            <a:stretch/>
          </p:blipFill>
          <p:spPr>
            <a:xfrm>
              <a:off x="7939373" y="5831840"/>
              <a:ext cx="672857" cy="745880"/>
            </a:xfrm>
            <a:prstGeom prst="rect">
              <a:avLst/>
            </a:prstGeom>
          </p:spPr>
        </p:pic>
      </p:grpSp>
      <p:pic>
        <p:nvPicPr>
          <p:cNvPr id="17" name="Picture 16" descr="Rules_Single_A.png"/>
          <p:cNvPicPr>
            <a:picLocks noChangeAspect="1"/>
          </p:cNvPicPr>
          <p:nvPr userDrawn="1"/>
        </p:nvPicPr>
        <p:blipFill rotWithShape="1">
          <a:blip r:embed="rId8" cstate="print">
            <a:extLst>
              <a:ext uri="{28A0092B-C50C-407E-A947-70E740481C1C}">
                <a14:useLocalDpi xmlns:a14="http://schemas.microsoft.com/office/drawing/2010/main" val="0"/>
              </a:ext>
            </a:extLst>
          </a:blip>
          <a:srcRect l="25529" t="2" r="-8081" b="-56075"/>
          <a:stretch/>
        </p:blipFill>
        <p:spPr>
          <a:xfrm>
            <a:off x="1627124" y="533400"/>
            <a:ext cx="6312249" cy="124892"/>
          </a:xfrm>
          <a:prstGeom prst="rect">
            <a:avLst/>
          </a:prstGeom>
        </p:spPr>
      </p:pic>
      <p:pic>
        <p:nvPicPr>
          <p:cNvPr id="19" name="Picture 18"/>
          <p:cNvPicPr>
            <a:picLocks noChangeAspect="1"/>
          </p:cNvPicPr>
          <p:nvPr userDrawn="1"/>
        </p:nvPicPr>
        <p:blipFill>
          <a:blip r:embed="rId9"/>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2594084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595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9358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0589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9392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7613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4551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33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6747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32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5532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41600" y="2228188"/>
            <a:ext cx="6172200" cy="377026"/>
          </a:xfrm>
        </p:spPr>
        <p:txBody>
          <a:bodyPr anchor="ctr"/>
          <a:lstStyle>
            <a:lvl1pPr algn="l">
              <a:defRPr sz="28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nchor="t"/>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4" name="Picture 3" descr="Audi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707" y="361953"/>
            <a:ext cx="1840495" cy="1940983"/>
          </a:xfrm>
          <a:prstGeom prst="rect">
            <a:avLst/>
          </a:prstGeom>
        </p:spPr>
      </p:pic>
      <p:pic>
        <p:nvPicPr>
          <p:cNvPr id="11" name="Picture 10" descr="Swirl_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569126">
            <a:off x="1431691" y="1916271"/>
            <a:ext cx="908570" cy="670924"/>
          </a:xfrm>
          <a:prstGeom prst="rect">
            <a:avLst/>
          </a:prstGeom>
        </p:spPr>
      </p:pic>
      <p:pic>
        <p:nvPicPr>
          <p:cNvPr id="12" name="Picture 11" descr="Swirl_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3873741" flipH="1">
            <a:off x="218018" y="3551101"/>
            <a:ext cx="795867" cy="833254"/>
          </a:xfrm>
          <a:prstGeom prst="rect">
            <a:avLst/>
          </a:prstGeom>
        </p:spPr>
      </p:pic>
      <p:pic>
        <p:nvPicPr>
          <p:cNvPr id="14" name="Picture 13"/>
          <p:cNvPicPr>
            <a:picLocks noChangeAspect="1"/>
          </p:cNvPicPr>
          <p:nvPr userDrawn="1"/>
        </p:nvPicPr>
        <p:blipFill rotWithShape="1">
          <a:blip r:embed="rId5" cstate="print">
            <a:extLst>
              <a:ext uri="{28A0092B-C50C-407E-A947-70E740481C1C}">
                <a14:useLocalDpi xmlns:a14="http://schemas.microsoft.com/office/drawing/2010/main" val="0"/>
              </a:ext>
            </a:extLst>
          </a:blip>
          <a:srcRect l="4669" t="13753" r="6579" b="12460"/>
          <a:stretch/>
        </p:blipFill>
        <p:spPr>
          <a:xfrm>
            <a:off x="879649" y="2604920"/>
            <a:ext cx="1101550" cy="1221097"/>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0704" y="4534755"/>
            <a:ext cx="596838" cy="795784"/>
          </a:xfrm>
          <a:prstGeom prst="rect">
            <a:avLst/>
          </a:prstGeom>
        </p:spPr>
      </p:pic>
      <p:pic>
        <p:nvPicPr>
          <p:cNvPr id="16" name="Picture 15"/>
          <p:cNvPicPr>
            <a:picLocks noChangeAspect="1"/>
          </p:cNvPicPr>
          <p:nvPr userDrawn="1"/>
        </p:nvPicPr>
        <p:blipFill rotWithShape="1">
          <a:blip r:embed="rId7" cstate="print">
            <a:extLst>
              <a:ext uri="{28A0092B-C50C-407E-A947-70E740481C1C}">
                <a14:useLocalDpi xmlns:a14="http://schemas.microsoft.com/office/drawing/2010/main" val="0"/>
              </a:ext>
            </a:extLst>
          </a:blip>
          <a:srcRect l="24476" r="23794"/>
          <a:stretch/>
        </p:blipFill>
        <p:spPr>
          <a:xfrm>
            <a:off x="737542" y="4804753"/>
            <a:ext cx="252342" cy="650393"/>
          </a:xfrm>
          <a:prstGeom prst="rect">
            <a:avLst/>
          </a:prstGeom>
        </p:spPr>
      </p:pic>
      <p:pic>
        <p:nvPicPr>
          <p:cNvPr id="13" name="Picture 12" descr="Rules_Single_A.png"/>
          <p:cNvPicPr>
            <a:picLocks noChangeAspect="1"/>
          </p:cNvPicPr>
          <p:nvPr userDrawn="1"/>
        </p:nvPicPr>
        <p:blipFill rotWithShape="1">
          <a:blip r:embed="rId8" cstate="print">
            <a:extLst>
              <a:ext uri="{28A0092B-C50C-407E-A947-70E740481C1C}">
                <a14:useLocalDpi xmlns:a14="http://schemas.microsoft.com/office/drawing/2010/main" val="0"/>
              </a:ext>
            </a:extLst>
          </a:blip>
          <a:srcRect l="25529" t="2" r="-8081" b="-56075"/>
          <a:stretch/>
        </p:blipFill>
        <p:spPr>
          <a:xfrm>
            <a:off x="1597683" y="6487629"/>
            <a:ext cx="7165318" cy="141771"/>
          </a:xfrm>
          <a:prstGeom prst="rect">
            <a:avLst/>
          </a:prstGeom>
        </p:spPr>
      </p:pic>
      <p:pic>
        <p:nvPicPr>
          <p:cNvPr id="18" name="Picture 17"/>
          <p:cNvPicPr>
            <a:picLocks noChangeAspect="1"/>
          </p:cNvPicPr>
          <p:nvPr userDrawn="1"/>
        </p:nvPicPr>
        <p:blipFill>
          <a:blip r:embed="rId9"/>
          <a:stretch>
            <a:fillRect/>
          </a:stretch>
        </p:blipFill>
        <p:spPr>
          <a:xfrm>
            <a:off x="118720" y="6363035"/>
            <a:ext cx="1400289" cy="430858"/>
          </a:xfrm>
          <a:prstGeom prst="rect">
            <a:avLst/>
          </a:prstGeom>
        </p:spPr>
      </p:pic>
      <p:sp>
        <p:nvSpPr>
          <p:cNvPr id="17" name="Footer Placeholder 2"/>
          <p:cNvSpPr txBox="1">
            <a:spLocks/>
          </p:cNvSpPr>
          <p:nvPr userDrawn="1"/>
        </p:nvSpPr>
        <p:spPr>
          <a:xfrm>
            <a:off x="1447801" y="6597087"/>
            <a:ext cx="5410200" cy="244535"/>
          </a:xfrm>
          <a:prstGeom prst="rect">
            <a:avLst/>
          </a:prstGeom>
        </p:spPr>
        <p:txBody>
          <a:bodyPr vert="horz" lIns="91440" tIns="45720" rIns="91440" bIns="45720" rtlCol="0" anchor="ctr"/>
          <a:lstStyle>
            <a:defPPr>
              <a:defRPr lang="en-US"/>
            </a:defPPr>
            <a:lvl1pPr algn="ctr" rtl="0" fontAlgn="base">
              <a:spcBef>
                <a:spcPct val="0"/>
              </a:spcBef>
              <a:spcAft>
                <a:spcPct val="0"/>
              </a:spcAft>
              <a:defRPr sz="6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dirty="0" smtClean="0"/>
              <a:t>© 2018 Cengage May not be copied, scanned, or duplicated, in whole or in part, except for use as permitted in a license </a:t>
            </a:r>
            <a:br>
              <a:rPr lang="en-US" dirty="0" smtClean="0"/>
            </a:br>
            <a:r>
              <a:rPr lang="en-US" dirty="0" smtClean="0"/>
              <a:t>distributed with a certain</a:t>
            </a:r>
            <a:r>
              <a:rPr lang="en-US" baseline="0" dirty="0" smtClean="0"/>
              <a:t> </a:t>
            </a:r>
            <a:r>
              <a:rPr lang="en-US" dirty="0" smtClean="0"/>
              <a:t>product or service or otherwise on a password-protected website for classroom use</a:t>
            </a:r>
            <a:endParaRPr lang="en-US" dirty="0"/>
          </a:p>
        </p:txBody>
      </p:sp>
    </p:spTree>
    <p:extLst>
      <p:ext uri="{BB962C8B-B14F-4D97-AF65-F5344CB8AC3E}">
        <p14:creationId xmlns:p14="http://schemas.microsoft.com/office/powerpoint/2010/main" val="27067353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7772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7147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8225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654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4169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1625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9383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6322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4271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06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642202"/>
          </a:xfrm>
        </p:spPr>
        <p:txBody>
          <a:bodyPr/>
          <a:lstStyle>
            <a:lvl1pPr marL="171450" indent="-171450">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371249"/>
            <a:ext cx="8026400" cy="366254"/>
          </a:xfrm>
        </p:spPr>
        <p:txBody>
          <a:bodyPr/>
          <a:lstStyle>
            <a:lvl1pPr>
              <a:defRPr sz="2800"/>
            </a:lvl1pPr>
          </a:lstStyle>
          <a:p>
            <a:r>
              <a:rPr lang="en-US" dirty="0"/>
              <a:t>Click to edit Master title style</a:t>
            </a:r>
          </a:p>
        </p:txBody>
      </p:sp>
      <p:pic>
        <p:nvPicPr>
          <p:cNvPr id="7" name="Picture 6" descr="Rules_Single_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3"/>
            <a:ext cx="628992" cy="697255"/>
          </a:xfrm>
          <a:prstGeom prst="rect">
            <a:avLst/>
          </a:prstGeom>
        </p:spPr>
      </p:pic>
      <p:pic>
        <p:nvPicPr>
          <p:cNvPr id="18" name="Picture 17" descr="Rules_Single_A.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25529" t="2" r="-8081" b="-56075"/>
          <a:stretch/>
        </p:blipFill>
        <p:spPr>
          <a:xfrm>
            <a:off x="1597683" y="6487629"/>
            <a:ext cx="7165318" cy="141771"/>
          </a:xfrm>
          <a:prstGeom prst="rect">
            <a:avLst/>
          </a:prstGeom>
        </p:spPr>
      </p:pic>
      <p:pic>
        <p:nvPicPr>
          <p:cNvPr id="9" name="Picture 8"/>
          <p:cNvPicPr>
            <a:picLocks noChangeAspect="1"/>
          </p:cNvPicPr>
          <p:nvPr userDrawn="1"/>
        </p:nvPicPr>
        <p:blipFill>
          <a:blip r:embed="rId5"/>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4024610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85323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473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1793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21004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62125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43577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99313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29130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4815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6142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pic>
        <p:nvPicPr>
          <p:cNvPr id="8" name="Picture 7" descr="Rules_Single_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4003" r="10006"/>
          <a:stretch/>
        </p:blipFill>
        <p:spPr>
          <a:xfrm>
            <a:off x="215900" y="948267"/>
            <a:ext cx="8586216" cy="44704"/>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4669" t="13753" r="6579" b="12460"/>
          <a:stretch/>
        </p:blipFill>
        <p:spPr>
          <a:xfrm>
            <a:off x="79668" y="222263"/>
            <a:ext cx="628992" cy="697255"/>
          </a:xfrm>
          <a:prstGeom prst="rect">
            <a:avLst/>
          </a:prstGeom>
        </p:spPr>
      </p:pic>
      <p:pic>
        <p:nvPicPr>
          <p:cNvPr id="10" name="Picture 9" descr="Rules_Single_A.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25529" t="2" r="-8081" b="-56075"/>
          <a:stretch/>
        </p:blipFill>
        <p:spPr>
          <a:xfrm>
            <a:off x="1597683" y="6487629"/>
            <a:ext cx="7165318" cy="141771"/>
          </a:xfrm>
          <a:prstGeom prst="rect">
            <a:avLst/>
          </a:prstGeom>
        </p:spPr>
      </p:pic>
      <p:pic>
        <p:nvPicPr>
          <p:cNvPr id="11" name="Picture 10"/>
          <p:cNvPicPr>
            <a:picLocks noChangeAspect="1"/>
          </p:cNvPicPr>
          <p:nvPr userDrawn="1"/>
        </p:nvPicPr>
        <p:blipFill>
          <a:blip r:embed="rId5"/>
          <a:stretch>
            <a:fillRect/>
          </a:stretch>
        </p:blipFill>
        <p:spPr>
          <a:xfrm>
            <a:off x="118720" y="6363035"/>
            <a:ext cx="1400289" cy="430858"/>
          </a:xfrm>
          <a:prstGeom prst="rect">
            <a:avLst/>
          </a:prstGeom>
        </p:spPr>
      </p:pic>
    </p:spTree>
    <p:extLst>
      <p:ext uri="{BB962C8B-B14F-4D97-AF65-F5344CB8AC3E}">
        <p14:creationId xmlns:p14="http://schemas.microsoft.com/office/powerpoint/2010/main" val="13363938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7638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01453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16668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46691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41891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52284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39278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31971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8750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1068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18720" y="6363035"/>
            <a:ext cx="1400289" cy="430858"/>
          </a:xfrm>
          <a:prstGeom prst="rect">
            <a:avLst/>
          </a:prstGeom>
        </p:spPr>
      </p:pic>
      <p:pic>
        <p:nvPicPr>
          <p:cNvPr id="7" name="Picture 6" descr="Rules_Single_A.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5529" t="2" r="-8081" b="-56075"/>
          <a:stretch/>
        </p:blipFill>
        <p:spPr>
          <a:xfrm>
            <a:off x="1597683" y="6487629"/>
            <a:ext cx="7165318" cy="141771"/>
          </a:xfrm>
          <a:prstGeom prst="rect">
            <a:avLst/>
          </a:prstGeom>
        </p:spPr>
      </p:pic>
    </p:spTree>
    <p:extLst>
      <p:ext uri="{BB962C8B-B14F-4D97-AF65-F5344CB8AC3E}">
        <p14:creationId xmlns:p14="http://schemas.microsoft.com/office/powerpoint/2010/main" val="36470330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26142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25648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64885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02325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32426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14240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21643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6334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116079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1735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15359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15999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1119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21901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184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72433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2"/>
          <p:cNvSpPr txBox="1">
            <a:spLocks/>
          </p:cNvSpPr>
          <p:nvPr userDrawn="1"/>
        </p:nvSpPr>
        <p:spPr>
          <a:xfrm>
            <a:off x="1447801" y="6597087"/>
            <a:ext cx="5410200" cy="244535"/>
          </a:xfrm>
          <a:prstGeom prst="rect">
            <a:avLst/>
          </a:prstGeom>
        </p:spPr>
        <p:txBody>
          <a:bodyPr vert="horz" lIns="91440" tIns="45720" rIns="91440" bIns="45720" rtlCol="0" anchor="ctr"/>
          <a:lstStyle>
            <a:defPPr>
              <a:defRPr lang="en-US"/>
            </a:defPPr>
            <a:lvl1pPr algn="ctr" rtl="0" fontAlgn="base">
              <a:spcBef>
                <a:spcPct val="0"/>
              </a:spcBef>
              <a:spcAft>
                <a:spcPct val="0"/>
              </a:spcAft>
              <a:defRPr sz="6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dirty="0" smtClean="0"/>
              <a:t>© 2018 Cengage May not be copied, scanned, or duplicated, in whole or in part, except for use as permitted in a license </a:t>
            </a:r>
            <a:br>
              <a:rPr lang="en-US" dirty="0" smtClean="0"/>
            </a:br>
            <a:r>
              <a:rPr lang="en-US" dirty="0" smtClean="0"/>
              <a:t>distributed with a certain</a:t>
            </a:r>
            <a:r>
              <a:rPr lang="en-US" baseline="0" dirty="0" smtClean="0"/>
              <a:t> </a:t>
            </a:r>
            <a:r>
              <a:rPr lang="en-US" dirty="0" smtClean="0"/>
              <a:t>product or service or otherwise on a password-protected website for classroom use</a:t>
            </a:r>
            <a:endParaRPr lang="en-US" dirty="0"/>
          </a:p>
        </p:txBody>
      </p:sp>
      <p:sp>
        <p:nvSpPr>
          <p:cNvPr id="3" name="Text Placeholder 2"/>
          <p:cNvSpPr>
            <a:spLocks noGrp="1"/>
          </p:cNvSpPr>
          <p:nvPr>
            <p:ph type="body" idx="1"/>
          </p:nvPr>
        </p:nvSpPr>
        <p:spPr>
          <a:xfrm>
            <a:off x="365125" y="1538818"/>
            <a:ext cx="8415338" cy="18281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txBox="1">
            <a:spLocks/>
          </p:cNvSpPr>
          <p:nvPr userDrawn="1"/>
        </p:nvSpPr>
        <p:spPr>
          <a:xfrm>
            <a:off x="8376166" y="6513743"/>
            <a:ext cx="312906" cy="215444"/>
          </a:xfrm>
          <a:prstGeom prst="rect">
            <a:avLst/>
          </a:prstGeom>
        </p:spPr>
        <p:txBody>
          <a:bodyPr vert="horz" wrap="none" lIns="91440" tIns="45720" rIns="91440" bIns="45720" rtlCol="0" anchor="ctr">
            <a:spAutoFit/>
          </a:bodyP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B40067-BD2A-418A-98BB-08A98047DC47}" type="slidenum">
              <a:rPr kumimoji="0" lang="en-US" sz="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 name="Title Placeholder 1"/>
          <p:cNvSpPr>
            <a:spLocks noGrp="1"/>
          </p:cNvSpPr>
          <p:nvPr>
            <p:ph type="title"/>
          </p:nvPr>
        </p:nvSpPr>
        <p:spPr>
          <a:xfrm>
            <a:off x="365125" y="445776"/>
            <a:ext cx="8415338" cy="366254"/>
          </a:xfrm>
          <a:prstGeom prst="rect">
            <a:avLst/>
          </a:prstGeom>
        </p:spPr>
        <p:txBody>
          <a:bodyPr vert="horz" wrap="square" lIns="0" tIns="0" rIns="0" bIns="0" rtlCol="0" anchor="ctr">
            <a:spAutoFit/>
          </a:bodyPr>
          <a:lstStyle/>
          <a:p>
            <a:r>
              <a:rPr lang="en-US" dirty="0"/>
              <a:t>Click to edit Master title style</a:t>
            </a:r>
          </a:p>
        </p:txBody>
      </p:sp>
      <p:sp>
        <p:nvSpPr>
          <p:cNvPr id="5" name="TextBox 4"/>
          <p:cNvSpPr txBox="1"/>
          <p:nvPr userDrawn="1"/>
        </p:nvSpPr>
        <p:spPr>
          <a:xfrm>
            <a:off x="5257800" y="0"/>
            <a:ext cx="3836307" cy="246221"/>
          </a:xfrm>
          <a:prstGeom prst="rect">
            <a:avLst/>
          </a:prstGeom>
          <a:noFill/>
        </p:spPr>
        <p:txBody>
          <a:bodyPr wrap="none" rtlCol="0">
            <a:spAutoFit/>
          </a:bodyPr>
          <a:lstStyle/>
          <a:p>
            <a:r>
              <a:rPr lang="en-US" sz="1000" i="1" dirty="0" smtClean="0">
                <a:solidFill>
                  <a:schemeClr val="bg1">
                    <a:lumMod val="65000"/>
                  </a:schemeClr>
                </a:solidFill>
              </a:rPr>
              <a:t>Management of Information Security, 6</a:t>
            </a:r>
            <a:r>
              <a:rPr lang="en-US" sz="1000" i="1" baseline="30000" dirty="0" smtClean="0">
                <a:solidFill>
                  <a:schemeClr val="bg1">
                    <a:lumMod val="65000"/>
                  </a:schemeClr>
                </a:solidFill>
              </a:rPr>
              <a:t>th</a:t>
            </a:r>
            <a:r>
              <a:rPr lang="en-US" sz="1000" i="1" dirty="0" smtClean="0">
                <a:solidFill>
                  <a:schemeClr val="bg1">
                    <a:lumMod val="65000"/>
                  </a:schemeClr>
                </a:solidFill>
              </a:rPr>
              <a:t> ed. - Whitman &amp; Mattord</a:t>
            </a:r>
            <a:endParaRPr lang="en-US" sz="1000" i="1" dirty="0">
              <a:solidFill>
                <a:schemeClr val="bg1">
                  <a:lumMod val="65000"/>
                </a:schemeClr>
              </a:solidFill>
            </a:endParaRPr>
          </a:p>
        </p:txBody>
      </p:sp>
    </p:spTree>
    <p:extLst>
      <p:ext uri="{BB962C8B-B14F-4D97-AF65-F5344CB8AC3E}">
        <p14:creationId xmlns:p14="http://schemas.microsoft.com/office/powerpoint/2010/main" val="409216174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8" r:id="rId6"/>
    <p:sldLayoutId id="2147483759" r:id="rId7"/>
    <p:sldLayoutId id="2147483760" r:id="rId8"/>
    <p:sldLayoutId id="2147483761" r:id="rId9"/>
    <p:sldLayoutId id="2147483762"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1" r:id="rId47"/>
    <p:sldLayoutId id="2147483802" r:id="rId48"/>
    <p:sldLayoutId id="2147483803" r:id="rId49"/>
    <p:sldLayoutId id="2147483804" r:id="rId50"/>
    <p:sldLayoutId id="2147483805" r:id="rId51"/>
    <p:sldLayoutId id="2147483806" r:id="rId52"/>
    <p:sldLayoutId id="2147483807" r:id="rId53"/>
    <p:sldLayoutId id="2147483808" r:id="rId54"/>
    <p:sldLayoutId id="2147483809" r:id="rId55"/>
    <p:sldLayoutId id="2147483810" r:id="rId56"/>
    <p:sldLayoutId id="2147483811" r:id="rId57"/>
    <p:sldLayoutId id="2147483812" r:id="rId58"/>
    <p:sldLayoutId id="2147483813" r:id="rId59"/>
    <p:sldLayoutId id="2147483814" r:id="rId60"/>
    <p:sldLayoutId id="2147483815" r:id="rId61"/>
  </p:sldLayoutIdLst>
  <p:hf sldNum="0" hdr="0" ftr="0" dt="0"/>
  <p:txStyles>
    <p:titleStyle>
      <a:lvl1pPr algn="l" defTabSz="914400" rtl="0" eaLnBrk="1" latinLnBrk="0" hangingPunct="1">
        <a:lnSpc>
          <a:spcPct val="85000"/>
        </a:lnSpc>
        <a:spcBef>
          <a:spcPct val="0"/>
        </a:spcBef>
        <a:buNone/>
        <a:defRPr sz="2800" b="1" kern="1200">
          <a:solidFill>
            <a:schemeClr val="accent2"/>
          </a:solidFill>
          <a:latin typeface="+mj-lt"/>
          <a:ea typeface="+mj-ea"/>
          <a:cs typeface="+mj-cs"/>
        </a:defRPr>
      </a:lvl1pPr>
    </p:titleStyle>
    <p:bodyStyle>
      <a:lvl1pPr marL="171450" indent="-171450" algn="l" defTabSz="914400" rtl="0" eaLnBrk="1" latinLnBrk="0" hangingPunct="1">
        <a:lnSpc>
          <a:spcPct val="95000"/>
        </a:lnSpc>
        <a:spcBef>
          <a:spcPts val="1200"/>
        </a:spcBef>
        <a:buClr>
          <a:schemeClr val="accent2"/>
        </a:buClr>
        <a:buFont typeface="Arial" pitchFamily="34" charset="0"/>
        <a:buChar char="•"/>
        <a:defRPr sz="28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24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4543" y="669472"/>
            <a:ext cx="8229600" cy="4283528"/>
          </a:xfrm>
          <a:prstGeom prst="roundRect">
            <a:avLst>
              <a:gd name="adj" fmla="val 9942"/>
            </a:avLst>
          </a:prstGeom>
        </p:spPr>
      </p:pic>
    </p:spTree>
    <p:extLst>
      <p:ext uri="{BB962C8B-B14F-4D97-AF65-F5344CB8AC3E}">
        <p14:creationId xmlns:p14="http://schemas.microsoft.com/office/powerpoint/2010/main" val="3331514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RM framework consists of five key stages:</a:t>
            </a:r>
          </a:p>
          <a:p>
            <a:pPr lvl="1"/>
            <a:r>
              <a:rPr lang="en-US" dirty="0" smtClean="0"/>
              <a:t>Executive governance and support</a:t>
            </a:r>
          </a:p>
          <a:p>
            <a:pPr lvl="1"/>
            <a:r>
              <a:rPr lang="en-US" dirty="0" smtClean="0"/>
              <a:t>Framework design</a:t>
            </a:r>
          </a:p>
          <a:p>
            <a:pPr lvl="1"/>
            <a:r>
              <a:rPr lang="en-US" dirty="0" smtClean="0"/>
              <a:t>Framework implementation</a:t>
            </a:r>
          </a:p>
          <a:p>
            <a:pPr lvl="1"/>
            <a:r>
              <a:rPr lang="en-US" dirty="0" smtClean="0"/>
              <a:t>Framework monitoring and review</a:t>
            </a:r>
          </a:p>
          <a:p>
            <a:pPr lvl="1"/>
            <a:r>
              <a:rPr lang="en-US" dirty="0" smtClean="0"/>
              <a:t>Continuous improvement</a:t>
            </a:r>
          </a:p>
          <a:p>
            <a:r>
              <a:rPr lang="en-US" dirty="0" smtClean="0"/>
              <a:t>This model is adapted to be in alignment with an ISO standard, while others are based on industry standards or proprietary models</a:t>
            </a:r>
          </a:p>
        </p:txBody>
      </p:sp>
      <p:sp>
        <p:nvSpPr>
          <p:cNvPr id="3" name="Title 2"/>
          <p:cNvSpPr>
            <a:spLocks noGrp="1"/>
          </p:cNvSpPr>
          <p:nvPr>
            <p:ph type="title"/>
          </p:nvPr>
        </p:nvSpPr>
        <p:spPr>
          <a:xfrm>
            <a:off x="762000" y="188122"/>
            <a:ext cx="8026400" cy="732508"/>
          </a:xfrm>
        </p:spPr>
        <p:txBody>
          <a:bodyPr/>
          <a:lstStyle/>
          <a:p>
            <a:r>
              <a:rPr lang="en-US" dirty="0" smtClean="0"/>
              <a:t>The Information Security Risk Management Framework </a:t>
            </a:r>
            <a:r>
              <a:rPr lang="en-US" dirty="0"/>
              <a:t>(Continued)</a:t>
            </a:r>
            <a:endParaRPr lang="en-US" dirty="0"/>
          </a:p>
        </p:txBody>
      </p:sp>
    </p:spTree>
    <p:extLst>
      <p:ext uri="{BB962C8B-B14F-4D97-AF65-F5344CB8AC3E}">
        <p14:creationId xmlns:p14="http://schemas.microsoft.com/office/powerpoint/2010/main" val="66718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207306"/>
          </a:xfrm>
        </p:spPr>
        <p:txBody>
          <a:bodyPr/>
          <a:lstStyle/>
          <a:p>
            <a:r>
              <a:rPr lang="en-US" sz="2400" dirty="0" smtClean="0"/>
              <a:t>Each of the three communities of interest directly linked to managing the risks to information assets has a particular strategic role to play:</a:t>
            </a:r>
          </a:p>
          <a:p>
            <a:pPr lvl="1"/>
            <a:r>
              <a:rPr lang="en-US" sz="2000" dirty="0" smtClean="0"/>
              <a:t>InfoSec—Because members of the InfoSec community best understand the threats and attacks that introduce risk, they often take a leadership role in addressing risk</a:t>
            </a:r>
          </a:p>
          <a:p>
            <a:pPr lvl="1"/>
            <a:r>
              <a:rPr lang="en-US" sz="2000" dirty="0" smtClean="0"/>
              <a:t>IT—This group is responsible for building secure systems and ensuring their safe operation </a:t>
            </a:r>
          </a:p>
          <a:p>
            <a:pPr lvl="1"/>
            <a:r>
              <a:rPr lang="en-US" sz="2000" dirty="0" smtClean="0"/>
              <a:t>General management and users—When properly trained and kept aware of the threats faced by the organization, this group plays a part in the early detection and response process. Members of this community also ensure that sufficient resources are allocated to the InfoSec and IT groups to meet the security needs of the organization </a:t>
            </a:r>
            <a:endParaRPr lang="en-US" sz="2400" dirty="0"/>
          </a:p>
        </p:txBody>
      </p:sp>
      <p:sp>
        <p:nvSpPr>
          <p:cNvPr id="3" name="Title 2"/>
          <p:cNvSpPr>
            <a:spLocks noGrp="1"/>
          </p:cNvSpPr>
          <p:nvPr>
            <p:ph type="title"/>
          </p:nvPr>
        </p:nvSpPr>
        <p:spPr/>
        <p:txBody>
          <a:bodyPr/>
          <a:lstStyle/>
          <a:p>
            <a:r>
              <a:rPr lang="en-US" dirty="0" smtClean="0"/>
              <a:t>Roles of Communities of Interest in Managing Risk</a:t>
            </a:r>
            <a:endParaRPr lang="en-US" dirty="0"/>
          </a:p>
        </p:txBody>
      </p:sp>
    </p:spTree>
    <p:extLst>
      <p:ext uri="{BB962C8B-B14F-4D97-AF65-F5344CB8AC3E}">
        <p14:creationId xmlns:p14="http://schemas.microsoft.com/office/powerpoint/2010/main" val="3899225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371600"/>
            <a:ext cx="8415338" cy="5158335"/>
          </a:xfrm>
        </p:spPr>
        <p:txBody>
          <a:bodyPr/>
          <a:lstStyle/>
          <a:p>
            <a:r>
              <a:rPr lang="en-US" sz="2400" dirty="0"/>
              <a:t>The entire RM program begins with a formal acknowledgement by </a:t>
            </a:r>
            <a:r>
              <a:rPr lang="en-US" sz="2400" dirty="0" smtClean="0"/>
              <a:t>the organization’s </a:t>
            </a:r>
            <a:r>
              <a:rPr lang="en-US" sz="2400" dirty="0"/>
              <a:t>most senior governance group that </a:t>
            </a:r>
            <a:r>
              <a:rPr lang="en-US" sz="2400" dirty="0" smtClean="0"/>
              <a:t>RM </a:t>
            </a:r>
            <a:r>
              <a:rPr lang="en-US" sz="2400" dirty="0"/>
              <a:t>is invaluable </a:t>
            </a:r>
            <a:r>
              <a:rPr lang="en-US" sz="2400" dirty="0" smtClean="0"/>
              <a:t>and critical </a:t>
            </a:r>
            <a:r>
              <a:rPr lang="en-US" sz="2400" dirty="0"/>
              <a:t>to the organization’s long-term sustainability and </a:t>
            </a:r>
            <a:r>
              <a:rPr lang="en-US" sz="2400" dirty="0" smtClean="0"/>
              <a:t>viability</a:t>
            </a:r>
          </a:p>
          <a:p>
            <a:r>
              <a:rPr lang="en-US" sz="2400" dirty="0" smtClean="0"/>
              <a:t>After acknowledging this, </a:t>
            </a:r>
            <a:r>
              <a:rPr lang="en-US" sz="2400" dirty="0"/>
              <a:t>the group formally commissions the development and </a:t>
            </a:r>
            <a:r>
              <a:rPr lang="en-US" sz="2400" dirty="0" smtClean="0"/>
              <a:t>eventual implementation </a:t>
            </a:r>
            <a:r>
              <a:rPr lang="en-US" sz="2400" dirty="0"/>
              <a:t>of the RM </a:t>
            </a:r>
            <a:r>
              <a:rPr lang="en-US" sz="2400" dirty="0" smtClean="0"/>
              <a:t>project</a:t>
            </a:r>
          </a:p>
          <a:p>
            <a:r>
              <a:rPr lang="en-US" sz="2400" dirty="0"/>
              <a:t>Prior to the actual design of the framework, the governance group </a:t>
            </a:r>
            <a:r>
              <a:rPr lang="en-US" sz="2400" dirty="0" smtClean="0"/>
              <a:t>must demonstrate </a:t>
            </a:r>
            <a:r>
              <a:rPr lang="en-US" sz="2400" dirty="0"/>
              <a:t>its commitment to the RM effort by notifying the entire </a:t>
            </a:r>
            <a:r>
              <a:rPr lang="en-US" sz="2400" dirty="0" smtClean="0"/>
              <a:t>organization that:</a:t>
            </a:r>
          </a:p>
          <a:p>
            <a:pPr marL="685800" lvl="1" indent="-457200">
              <a:buFont typeface="+mj-lt"/>
              <a:buAutoNum type="arabicPeriod"/>
            </a:pPr>
            <a:r>
              <a:rPr lang="en-US" sz="2000" dirty="0" smtClean="0"/>
              <a:t>a </a:t>
            </a:r>
            <a:r>
              <a:rPr lang="en-US" sz="2000" dirty="0"/>
              <a:t>major RM project is underway, </a:t>
            </a:r>
            <a:endParaRPr lang="en-US" sz="2000" dirty="0" smtClean="0"/>
          </a:p>
          <a:p>
            <a:pPr marL="685800" lvl="1" indent="-457200">
              <a:buFont typeface="+mj-lt"/>
              <a:buAutoNum type="arabicPeriod"/>
            </a:pPr>
            <a:r>
              <a:rPr lang="en-US" sz="2000" dirty="0" smtClean="0"/>
              <a:t>the </a:t>
            </a:r>
            <a:r>
              <a:rPr lang="en-US" sz="2000" dirty="0"/>
              <a:t>project is of the utmost importance </a:t>
            </a:r>
            <a:r>
              <a:rPr lang="en-US" sz="2000" dirty="0" smtClean="0"/>
              <a:t>to the </a:t>
            </a:r>
            <a:r>
              <a:rPr lang="en-US" sz="2000" dirty="0"/>
              <a:t>strategic future of the organization, and </a:t>
            </a:r>
            <a:endParaRPr lang="en-US" sz="2000" dirty="0" smtClean="0"/>
          </a:p>
          <a:p>
            <a:pPr marL="685800" lvl="1" indent="-457200">
              <a:buFont typeface="+mj-lt"/>
              <a:buAutoNum type="arabicPeriod"/>
            </a:pPr>
            <a:r>
              <a:rPr lang="en-US" sz="2000" dirty="0" smtClean="0"/>
              <a:t>the </a:t>
            </a:r>
            <a:r>
              <a:rPr lang="en-US" sz="2000" dirty="0"/>
              <a:t>participation and cooperation of </a:t>
            </a:r>
            <a:r>
              <a:rPr lang="en-US" sz="2000" dirty="0" smtClean="0"/>
              <a:t>all aspects </a:t>
            </a:r>
            <a:r>
              <a:rPr lang="en-US" sz="2000" dirty="0"/>
              <a:t>of the organization are mandated and are crucial to the project’s </a:t>
            </a:r>
            <a:r>
              <a:rPr lang="en-US" sz="2000" dirty="0" smtClean="0"/>
              <a:t>success</a:t>
            </a:r>
            <a:endParaRPr lang="en-US" sz="2000" dirty="0"/>
          </a:p>
        </p:txBody>
      </p:sp>
      <p:sp>
        <p:nvSpPr>
          <p:cNvPr id="3" name="Title 2"/>
          <p:cNvSpPr>
            <a:spLocks noGrp="1"/>
          </p:cNvSpPr>
          <p:nvPr>
            <p:ph type="title"/>
          </p:nvPr>
        </p:nvSpPr>
        <p:spPr/>
        <p:txBody>
          <a:bodyPr/>
          <a:lstStyle/>
          <a:p>
            <a:r>
              <a:rPr lang="en-US" dirty="0" smtClean="0"/>
              <a:t>Executive Governance and Support</a:t>
            </a:r>
            <a:endParaRPr lang="en-US" dirty="0"/>
          </a:p>
        </p:txBody>
      </p:sp>
    </p:spTree>
    <p:extLst>
      <p:ext uri="{BB962C8B-B14F-4D97-AF65-F5344CB8AC3E}">
        <p14:creationId xmlns:p14="http://schemas.microsoft.com/office/powerpoint/2010/main" val="218389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379660"/>
          </a:xfrm>
        </p:spPr>
        <p:txBody>
          <a:bodyPr/>
          <a:lstStyle/>
          <a:p>
            <a:r>
              <a:rPr lang="en-US" sz="2400" dirty="0"/>
              <a:t>Additional tasks </a:t>
            </a:r>
            <a:r>
              <a:rPr lang="en-US" sz="2400" dirty="0" smtClean="0"/>
              <a:t>performed </a:t>
            </a:r>
            <a:r>
              <a:rPr lang="en-US" sz="2400" dirty="0"/>
              <a:t>by the governance group during the </a:t>
            </a:r>
            <a:r>
              <a:rPr lang="en-US" sz="2400" dirty="0" smtClean="0"/>
              <a:t>framework design </a:t>
            </a:r>
            <a:r>
              <a:rPr lang="en-US" sz="2400" dirty="0"/>
              <a:t>phase </a:t>
            </a:r>
            <a:r>
              <a:rPr lang="en-US" sz="2400" dirty="0" smtClean="0"/>
              <a:t>include</a:t>
            </a:r>
            <a:r>
              <a:rPr lang="en-US" sz="2400" dirty="0"/>
              <a:t>:</a:t>
            </a:r>
          </a:p>
          <a:p>
            <a:pPr lvl="1"/>
            <a:r>
              <a:rPr lang="en-US" sz="2200" dirty="0" smtClean="0"/>
              <a:t>Ensuring </a:t>
            </a:r>
            <a:r>
              <a:rPr lang="en-US" sz="2200" dirty="0"/>
              <a:t>compliance with all legal and regulatory statutes and mandates</a:t>
            </a:r>
          </a:p>
          <a:p>
            <a:pPr lvl="1"/>
            <a:r>
              <a:rPr lang="en-US" sz="2200" dirty="0" smtClean="0"/>
              <a:t>Guiding </a:t>
            </a:r>
            <a:r>
              <a:rPr lang="en-US" sz="2200" dirty="0"/>
              <a:t>the development of, and formally approving, the RM policy</a:t>
            </a:r>
          </a:p>
          <a:p>
            <a:pPr lvl="1"/>
            <a:r>
              <a:rPr lang="en-US" sz="2200" dirty="0" smtClean="0"/>
              <a:t>Recommending </a:t>
            </a:r>
            <a:r>
              <a:rPr lang="en-US" sz="2200" dirty="0"/>
              <a:t>performance measures for the RM effort and ensuring that </a:t>
            </a:r>
            <a:r>
              <a:rPr lang="en-US" sz="2200" dirty="0" smtClean="0"/>
              <a:t>they are </a:t>
            </a:r>
            <a:r>
              <a:rPr lang="en-US" sz="2200" dirty="0"/>
              <a:t>compatible with other performance measures in the organization</a:t>
            </a:r>
          </a:p>
          <a:p>
            <a:pPr lvl="1"/>
            <a:r>
              <a:rPr lang="en-US" sz="2200" dirty="0" smtClean="0"/>
              <a:t>Assigning </a:t>
            </a:r>
            <a:r>
              <a:rPr lang="en-US" sz="2200" dirty="0"/>
              <a:t>roles and responsibilities</a:t>
            </a:r>
          </a:p>
          <a:p>
            <a:pPr lvl="1"/>
            <a:r>
              <a:rPr lang="en-US" sz="2200" dirty="0" smtClean="0"/>
              <a:t>Ensuring </a:t>
            </a:r>
            <a:r>
              <a:rPr lang="en-US" sz="2200" dirty="0"/>
              <a:t>that the selected goals and objectives are appropriate and in </a:t>
            </a:r>
            <a:r>
              <a:rPr lang="en-US" sz="2200" dirty="0" smtClean="0"/>
              <a:t>alignment with </a:t>
            </a:r>
            <a:r>
              <a:rPr lang="en-US" sz="2200" dirty="0"/>
              <a:t>the organization’s strategic goals and objectives</a:t>
            </a:r>
          </a:p>
          <a:p>
            <a:pPr lvl="1"/>
            <a:r>
              <a:rPr lang="en-US" sz="2200" dirty="0" smtClean="0"/>
              <a:t>Providing </a:t>
            </a:r>
            <a:r>
              <a:rPr lang="en-US" sz="2200" dirty="0"/>
              <a:t>needed resources</a:t>
            </a:r>
          </a:p>
        </p:txBody>
      </p:sp>
      <p:sp>
        <p:nvSpPr>
          <p:cNvPr id="3" name="Title 2"/>
          <p:cNvSpPr>
            <a:spLocks noGrp="1"/>
          </p:cNvSpPr>
          <p:nvPr>
            <p:ph type="title"/>
          </p:nvPr>
        </p:nvSpPr>
        <p:spPr/>
        <p:txBody>
          <a:bodyPr/>
          <a:lstStyle/>
          <a:p>
            <a:r>
              <a:rPr lang="en-US" dirty="0"/>
              <a:t>Executive Governance and </a:t>
            </a:r>
            <a:r>
              <a:rPr lang="en-US" dirty="0" smtClean="0"/>
              <a:t>Support </a:t>
            </a:r>
            <a:r>
              <a:rPr lang="en-US" dirty="0"/>
              <a:t>(Continued)</a:t>
            </a:r>
            <a:endParaRPr lang="en-US" dirty="0"/>
          </a:p>
        </p:txBody>
      </p:sp>
    </p:spTree>
    <p:extLst>
      <p:ext uri="{BB962C8B-B14F-4D97-AF65-F5344CB8AC3E}">
        <p14:creationId xmlns:p14="http://schemas.microsoft.com/office/powerpoint/2010/main" val="350197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3991862"/>
          </a:xfrm>
        </p:spPr>
        <p:txBody>
          <a:bodyPr/>
          <a:lstStyle/>
          <a:p>
            <a:r>
              <a:rPr lang="en-US" dirty="0"/>
              <a:t>It is the </a:t>
            </a:r>
            <a:r>
              <a:rPr lang="en-US" dirty="0" smtClean="0"/>
              <a:t>governance group’s </a:t>
            </a:r>
            <a:r>
              <a:rPr lang="en-US" dirty="0"/>
              <a:t>responsibility to ensure that the RM process is in complete compliance </a:t>
            </a:r>
            <a:r>
              <a:rPr lang="en-US" dirty="0" smtClean="0"/>
              <a:t>with all </a:t>
            </a:r>
            <a:r>
              <a:rPr lang="en-US" dirty="0"/>
              <a:t>applicable </a:t>
            </a:r>
            <a:r>
              <a:rPr lang="en-US" dirty="0" smtClean="0"/>
              <a:t>requirements</a:t>
            </a:r>
          </a:p>
          <a:p>
            <a:r>
              <a:rPr lang="en-US" dirty="0"/>
              <a:t>This is commonly done by assigning a member of </a:t>
            </a:r>
            <a:r>
              <a:rPr lang="en-US" dirty="0" smtClean="0"/>
              <a:t>the organization’s </a:t>
            </a:r>
            <a:r>
              <a:rPr lang="en-US" dirty="0"/>
              <a:t>legal team (when there is one) to the RM framework team, or by </a:t>
            </a:r>
            <a:r>
              <a:rPr lang="en-US" dirty="0" smtClean="0"/>
              <a:t>requiring that </a:t>
            </a:r>
            <a:r>
              <a:rPr lang="en-US" dirty="0"/>
              <a:t>all work products from the team are reviewed and approved </a:t>
            </a:r>
            <a:r>
              <a:rPr lang="en-US" dirty="0" smtClean="0"/>
              <a:t>by the </a:t>
            </a:r>
            <a:r>
              <a:rPr lang="en-US" dirty="0"/>
              <a:t>designated </a:t>
            </a:r>
            <a:r>
              <a:rPr lang="en-US" dirty="0" smtClean="0"/>
              <a:t>legal counsel</a:t>
            </a:r>
          </a:p>
          <a:p>
            <a:pPr marL="0" indent="0">
              <a:buNone/>
            </a:pPr>
            <a:endParaRPr lang="en-US" dirty="0"/>
          </a:p>
        </p:txBody>
      </p:sp>
      <p:sp>
        <p:nvSpPr>
          <p:cNvPr id="3" name="Title 2"/>
          <p:cNvSpPr>
            <a:spLocks noGrp="1"/>
          </p:cNvSpPr>
          <p:nvPr>
            <p:ph type="title"/>
          </p:nvPr>
        </p:nvSpPr>
        <p:spPr/>
        <p:txBody>
          <a:bodyPr/>
          <a:lstStyle/>
          <a:p>
            <a:r>
              <a:rPr lang="en-US" dirty="0" smtClean="0"/>
              <a:t>Legal and Regulatory Compliance</a:t>
            </a:r>
            <a:endParaRPr lang="en-US" dirty="0"/>
          </a:p>
        </p:txBody>
      </p:sp>
    </p:spTree>
    <p:extLst>
      <p:ext uri="{BB962C8B-B14F-4D97-AF65-F5344CB8AC3E}">
        <p14:creationId xmlns:p14="http://schemas.microsoft.com/office/powerpoint/2010/main" val="347182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708981"/>
          </a:xfrm>
        </p:spPr>
        <p:txBody>
          <a:bodyPr/>
          <a:lstStyle/>
          <a:p>
            <a:pPr>
              <a:lnSpc>
                <a:spcPct val="100000"/>
              </a:lnSpc>
            </a:pPr>
            <a:r>
              <a:rPr lang="en-US" sz="2400" dirty="0"/>
              <a:t>For RM program development and implementation, </a:t>
            </a:r>
            <a:r>
              <a:rPr lang="en-US" sz="2400" dirty="0" smtClean="0"/>
              <a:t>the project </a:t>
            </a:r>
            <a:r>
              <a:rPr lang="en-US" sz="2400" dirty="0"/>
              <a:t>leader, in cooperation with the governance group, drafts a risk </a:t>
            </a:r>
            <a:r>
              <a:rPr lang="en-US" sz="2400" dirty="0" smtClean="0"/>
              <a:t>management policy </a:t>
            </a:r>
          </a:p>
          <a:p>
            <a:pPr>
              <a:lnSpc>
                <a:spcPct val="100000"/>
              </a:lnSpc>
            </a:pPr>
            <a:r>
              <a:rPr lang="en-US" sz="2400" dirty="0" smtClean="0"/>
              <a:t>While no </a:t>
            </a:r>
            <a:r>
              <a:rPr lang="en-US" sz="2400" dirty="0"/>
              <a:t>two policies are identical, most </a:t>
            </a:r>
            <a:r>
              <a:rPr lang="en-US" sz="2400" dirty="0" smtClean="0"/>
              <a:t>RM policies include:</a:t>
            </a:r>
            <a:endParaRPr lang="en-US" sz="2400" dirty="0"/>
          </a:p>
          <a:p>
            <a:pPr lvl="1">
              <a:lnSpc>
                <a:spcPct val="100000"/>
              </a:lnSpc>
            </a:pPr>
            <a:r>
              <a:rPr lang="en-US" sz="2000" i="1" dirty="0" smtClean="0"/>
              <a:t>Purpose </a:t>
            </a:r>
            <a:r>
              <a:rPr lang="en-US" sz="2000" i="1" dirty="0"/>
              <a:t>and </a:t>
            </a:r>
            <a:r>
              <a:rPr lang="en-US" sz="2000" i="1" dirty="0" smtClean="0"/>
              <a:t>scope</a:t>
            </a:r>
          </a:p>
          <a:p>
            <a:pPr lvl="1">
              <a:lnSpc>
                <a:spcPct val="100000"/>
              </a:lnSpc>
            </a:pPr>
            <a:r>
              <a:rPr lang="en-US" sz="2000" i="1" dirty="0" smtClean="0"/>
              <a:t>RM </a:t>
            </a:r>
            <a:r>
              <a:rPr lang="en-US" sz="2000" i="1" dirty="0"/>
              <a:t>intent and </a:t>
            </a:r>
            <a:r>
              <a:rPr lang="en-US" sz="2000" i="1" dirty="0" smtClean="0"/>
              <a:t>objectives</a:t>
            </a:r>
          </a:p>
          <a:p>
            <a:pPr lvl="1">
              <a:lnSpc>
                <a:spcPct val="100000"/>
              </a:lnSpc>
            </a:pPr>
            <a:r>
              <a:rPr lang="en-US" sz="2000" i="1" dirty="0" smtClean="0"/>
              <a:t>Roles </a:t>
            </a:r>
            <a:r>
              <a:rPr lang="en-US" sz="2000" i="1" dirty="0"/>
              <a:t>and </a:t>
            </a:r>
            <a:r>
              <a:rPr lang="en-US" sz="2000" i="1" dirty="0" smtClean="0"/>
              <a:t>responsibilities of subordinate groups</a:t>
            </a:r>
          </a:p>
          <a:p>
            <a:pPr lvl="1">
              <a:lnSpc>
                <a:spcPct val="100000"/>
              </a:lnSpc>
            </a:pPr>
            <a:r>
              <a:rPr lang="en-US" sz="2000" i="1" dirty="0" smtClean="0"/>
              <a:t>Resource requirements</a:t>
            </a:r>
            <a:endParaRPr lang="en-US" sz="2000" dirty="0"/>
          </a:p>
          <a:p>
            <a:pPr lvl="1">
              <a:lnSpc>
                <a:spcPct val="100000"/>
              </a:lnSpc>
            </a:pPr>
            <a:r>
              <a:rPr lang="en-US" sz="2000" i="1" dirty="0" smtClean="0"/>
              <a:t>Risk </a:t>
            </a:r>
            <a:r>
              <a:rPr lang="en-US" sz="2000" i="1" dirty="0"/>
              <a:t>appetite and </a:t>
            </a:r>
            <a:r>
              <a:rPr lang="en-US" sz="2000" i="1" dirty="0" smtClean="0"/>
              <a:t>tolerances</a:t>
            </a:r>
            <a:endParaRPr lang="en-US" sz="2000" dirty="0"/>
          </a:p>
          <a:p>
            <a:pPr lvl="1">
              <a:lnSpc>
                <a:spcPct val="100000"/>
              </a:lnSpc>
            </a:pPr>
            <a:r>
              <a:rPr lang="en-US" sz="2000" i="1" dirty="0" smtClean="0"/>
              <a:t>RM </a:t>
            </a:r>
            <a:r>
              <a:rPr lang="en-US" sz="2000" i="1" dirty="0"/>
              <a:t>program development </a:t>
            </a:r>
            <a:r>
              <a:rPr lang="en-US" sz="2000" i="1" dirty="0" smtClean="0"/>
              <a:t>guidelines</a:t>
            </a:r>
          </a:p>
          <a:p>
            <a:pPr lvl="1">
              <a:lnSpc>
                <a:spcPct val="100000"/>
              </a:lnSpc>
            </a:pPr>
            <a:r>
              <a:rPr lang="en-US" sz="2000" i="1" dirty="0" smtClean="0"/>
              <a:t>Special </a:t>
            </a:r>
            <a:r>
              <a:rPr lang="en-US" sz="2000" i="1" dirty="0"/>
              <a:t>instructions and revision </a:t>
            </a:r>
            <a:r>
              <a:rPr lang="en-US" sz="2000" i="1" dirty="0" smtClean="0"/>
              <a:t>information</a:t>
            </a:r>
          </a:p>
          <a:p>
            <a:pPr lvl="1">
              <a:lnSpc>
                <a:spcPct val="100000"/>
              </a:lnSpc>
            </a:pPr>
            <a:r>
              <a:rPr lang="en-US" sz="2000" i="1" dirty="0" smtClean="0"/>
              <a:t>References </a:t>
            </a:r>
            <a:r>
              <a:rPr lang="en-US" sz="2000" i="1" dirty="0"/>
              <a:t>to other key policies, plans, standards, and </a:t>
            </a:r>
            <a:r>
              <a:rPr lang="en-US" sz="2000" i="1" dirty="0" smtClean="0"/>
              <a:t>guidelines</a:t>
            </a:r>
          </a:p>
        </p:txBody>
      </p:sp>
      <p:sp>
        <p:nvSpPr>
          <p:cNvPr id="3" name="Title 2"/>
          <p:cNvSpPr>
            <a:spLocks noGrp="1"/>
          </p:cNvSpPr>
          <p:nvPr>
            <p:ph type="title"/>
          </p:nvPr>
        </p:nvSpPr>
        <p:spPr/>
        <p:txBody>
          <a:bodyPr/>
          <a:lstStyle/>
          <a:p>
            <a:r>
              <a:rPr lang="en-US" dirty="0" smtClean="0"/>
              <a:t>The RM Policy</a:t>
            </a:r>
            <a:endParaRPr lang="en-US" dirty="0"/>
          </a:p>
        </p:txBody>
      </p:sp>
    </p:spTree>
    <p:extLst>
      <p:ext uri="{BB962C8B-B14F-4D97-AF65-F5344CB8AC3E}">
        <p14:creationId xmlns:p14="http://schemas.microsoft.com/office/powerpoint/2010/main" val="18925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5038302"/>
          </a:xfrm>
        </p:spPr>
        <p:txBody>
          <a:bodyPr/>
          <a:lstStyle/>
          <a:p>
            <a:r>
              <a:rPr lang="en-US" dirty="0"/>
              <a:t>As the organization moves forward with RM development efforts, key </a:t>
            </a:r>
            <a:r>
              <a:rPr lang="en-US" dirty="0" smtClean="0"/>
              <a:t>responsibilities have </a:t>
            </a:r>
            <a:r>
              <a:rPr lang="en-US" dirty="0"/>
              <a:t>to be specified by the governance </a:t>
            </a:r>
            <a:r>
              <a:rPr lang="en-US" dirty="0" smtClean="0"/>
              <a:t>group:</a:t>
            </a:r>
          </a:p>
          <a:p>
            <a:pPr lvl="1"/>
            <a:r>
              <a:rPr lang="en-US" dirty="0" smtClean="0"/>
              <a:t>Who </a:t>
            </a:r>
            <a:r>
              <a:rPr lang="en-US" dirty="0"/>
              <a:t>will be the project manager </a:t>
            </a:r>
            <a:r>
              <a:rPr lang="en-US" dirty="0" smtClean="0"/>
              <a:t>of the </a:t>
            </a:r>
            <a:r>
              <a:rPr lang="en-US" dirty="0"/>
              <a:t>RM framework team? </a:t>
            </a:r>
            <a:endParaRPr lang="en-US" dirty="0" smtClean="0"/>
          </a:p>
          <a:p>
            <a:pPr lvl="1"/>
            <a:r>
              <a:rPr lang="en-US" dirty="0" smtClean="0"/>
              <a:t>Who </a:t>
            </a:r>
            <a:r>
              <a:rPr lang="en-US" dirty="0"/>
              <a:t>will be assigned to the framework team? </a:t>
            </a:r>
            <a:endParaRPr lang="en-US" dirty="0" smtClean="0"/>
          </a:p>
          <a:p>
            <a:pPr lvl="1"/>
            <a:r>
              <a:rPr lang="en-US" dirty="0" smtClean="0"/>
              <a:t>Who will be </a:t>
            </a:r>
            <a:r>
              <a:rPr lang="en-US" dirty="0"/>
              <a:t>assigned to the process team? </a:t>
            </a:r>
            <a:endParaRPr lang="en-US" dirty="0" smtClean="0"/>
          </a:p>
          <a:p>
            <a:pPr lvl="1"/>
            <a:r>
              <a:rPr lang="en-US" dirty="0" smtClean="0"/>
              <a:t>Who </a:t>
            </a:r>
            <a:r>
              <a:rPr lang="en-US" dirty="0"/>
              <a:t>will manage each of these teams</a:t>
            </a:r>
            <a:r>
              <a:rPr lang="en-US" dirty="0" smtClean="0"/>
              <a:t>?</a:t>
            </a:r>
          </a:p>
          <a:p>
            <a:r>
              <a:rPr lang="en-US" dirty="0"/>
              <a:t>In most </a:t>
            </a:r>
            <a:r>
              <a:rPr lang="en-US" dirty="0" smtClean="0"/>
              <a:t>organizations, either </a:t>
            </a:r>
            <a:r>
              <a:rPr lang="en-US" dirty="0"/>
              <a:t>the CIO, CISO, or their equivalent leads the RM </a:t>
            </a:r>
            <a:r>
              <a:rPr lang="en-US" dirty="0" smtClean="0"/>
              <a:t>effort</a:t>
            </a:r>
          </a:p>
          <a:p>
            <a:r>
              <a:rPr lang="en-US" dirty="0"/>
              <a:t>In many instances, the CIO serves as the </a:t>
            </a:r>
            <a:r>
              <a:rPr lang="en-US" dirty="0" smtClean="0"/>
              <a:t>champion and </a:t>
            </a:r>
            <a:r>
              <a:rPr lang="en-US" dirty="0"/>
              <a:t>the CISO as the project </a:t>
            </a:r>
            <a:r>
              <a:rPr lang="en-US" dirty="0" smtClean="0"/>
              <a:t>manager</a:t>
            </a:r>
            <a:endParaRPr lang="en-US" dirty="0"/>
          </a:p>
        </p:txBody>
      </p:sp>
      <p:sp>
        <p:nvSpPr>
          <p:cNvPr id="3" name="Title 2"/>
          <p:cNvSpPr>
            <a:spLocks noGrp="1"/>
          </p:cNvSpPr>
          <p:nvPr>
            <p:ph type="title"/>
          </p:nvPr>
        </p:nvSpPr>
        <p:spPr/>
        <p:txBody>
          <a:bodyPr/>
          <a:lstStyle/>
          <a:p>
            <a:r>
              <a:rPr lang="en-US" dirty="0" smtClean="0"/>
              <a:t>Assigning Key Responsibilities</a:t>
            </a:r>
            <a:endParaRPr lang="en-US" dirty="0"/>
          </a:p>
        </p:txBody>
      </p:sp>
    </p:spTree>
    <p:extLst>
      <p:ext uri="{BB962C8B-B14F-4D97-AF65-F5344CB8AC3E}">
        <p14:creationId xmlns:p14="http://schemas.microsoft.com/office/powerpoint/2010/main" val="3220102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792081"/>
          </a:xfrm>
        </p:spPr>
        <p:txBody>
          <a:bodyPr/>
          <a:lstStyle/>
          <a:p>
            <a:r>
              <a:rPr lang="en-US" sz="2400" dirty="0" smtClean="0"/>
              <a:t>Like </a:t>
            </a:r>
            <a:r>
              <a:rPr lang="en-US" sz="2400" dirty="0"/>
              <a:t>every other major organizational effort, </a:t>
            </a:r>
            <a:r>
              <a:rPr lang="en-US" sz="2400" dirty="0" smtClean="0"/>
              <a:t>all managers </a:t>
            </a:r>
            <a:r>
              <a:rPr lang="en-US" sz="2400" dirty="0"/>
              <a:t>have a vested interest in the success of the RM process and should support it:</a:t>
            </a:r>
          </a:p>
          <a:p>
            <a:pPr lvl="1"/>
            <a:r>
              <a:rPr lang="en-US" sz="2000" i="1" dirty="0" smtClean="0"/>
              <a:t>InfoSec </a:t>
            </a:r>
            <a:r>
              <a:rPr lang="en-US" sz="2000" i="1" dirty="0"/>
              <a:t>management </a:t>
            </a:r>
            <a:r>
              <a:rPr lang="en-US" sz="2000" dirty="0"/>
              <a:t>must lead the way with skill, professionalism, </a:t>
            </a:r>
            <a:r>
              <a:rPr lang="en-US" sz="2000" dirty="0" smtClean="0"/>
              <a:t>flexibility, and </a:t>
            </a:r>
            <a:r>
              <a:rPr lang="en-US" sz="2000" dirty="0"/>
              <a:t>subject expertise because it works with the other communities of </a:t>
            </a:r>
            <a:r>
              <a:rPr lang="en-US" sz="2000" dirty="0" smtClean="0"/>
              <a:t>interest to </a:t>
            </a:r>
            <a:r>
              <a:rPr lang="en-US" sz="2000" dirty="0"/>
              <a:t>coordinate the project so it reflects the need to balance the constant </a:t>
            </a:r>
            <a:r>
              <a:rPr lang="en-US" sz="2000" dirty="0" smtClean="0"/>
              <a:t>tradeoffs between </a:t>
            </a:r>
            <a:r>
              <a:rPr lang="en-US" sz="2000" dirty="0"/>
              <a:t>the organization’s need to use information and its responsibility </a:t>
            </a:r>
            <a:r>
              <a:rPr lang="en-US" sz="2000" dirty="0" smtClean="0"/>
              <a:t>to protect it</a:t>
            </a:r>
            <a:endParaRPr lang="en-US" sz="2000" dirty="0"/>
          </a:p>
          <a:p>
            <a:pPr lvl="1"/>
            <a:r>
              <a:rPr lang="en-US" sz="2000" i="1" dirty="0" smtClean="0"/>
              <a:t>IT </a:t>
            </a:r>
            <a:r>
              <a:rPr lang="en-US" sz="2000" i="1" dirty="0"/>
              <a:t>management </a:t>
            </a:r>
            <a:r>
              <a:rPr lang="en-US" sz="2000" dirty="0"/>
              <a:t>must appoint representatives who understand how IT </a:t>
            </a:r>
            <a:r>
              <a:rPr lang="en-US" sz="2000" dirty="0" smtClean="0"/>
              <a:t>supports the </a:t>
            </a:r>
            <a:r>
              <a:rPr lang="en-US" sz="2000" dirty="0"/>
              <a:t>needs of the broader organization and how IT interacts with InfoSec </a:t>
            </a:r>
            <a:r>
              <a:rPr lang="en-US" sz="2000" dirty="0" smtClean="0"/>
              <a:t>with regard </a:t>
            </a:r>
            <a:r>
              <a:rPr lang="en-US" sz="2000" dirty="0"/>
              <a:t>to the protection of information </a:t>
            </a:r>
            <a:r>
              <a:rPr lang="en-US" sz="2000" dirty="0" smtClean="0"/>
              <a:t>assets</a:t>
            </a:r>
            <a:endParaRPr lang="en-US" sz="2000" dirty="0"/>
          </a:p>
          <a:p>
            <a:pPr lvl="1"/>
            <a:r>
              <a:rPr lang="en-US" sz="2000" i="1" dirty="0" smtClean="0"/>
              <a:t>General </a:t>
            </a:r>
            <a:r>
              <a:rPr lang="en-US" sz="2000" i="1" dirty="0"/>
              <a:t>management </a:t>
            </a:r>
            <a:r>
              <a:rPr lang="en-US" sz="2000" dirty="0"/>
              <a:t>must support the RM function by providing </a:t>
            </a:r>
            <a:r>
              <a:rPr lang="en-US" sz="2000" dirty="0" smtClean="0"/>
              <a:t>representatives who </a:t>
            </a:r>
            <a:r>
              <a:rPr lang="en-US" sz="2000" dirty="0"/>
              <a:t>understand how the business areas of the organizations use </a:t>
            </a:r>
            <a:r>
              <a:rPr lang="en-US" sz="2000" dirty="0" smtClean="0"/>
              <a:t>information, how </a:t>
            </a:r>
            <a:r>
              <a:rPr lang="en-US" sz="2000" dirty="0"/>
              <a:t>InfoSec is critical to the effective use of that information, and how </a:t>
            </a:r>
            <a:r>
              <a:rPr lang="en-US" sz="2000" dirty="0" smtClean="0"/>
              <a:t>those areas </a:t>
            </a:r>
            <a:r>
              <a:rPr lang="en-US" sz="2000" dirty="0"/>
              <a:t>are impacted by the RM </a:t>
            </a:r>
            <a:r>
              <a:rPr lang="en-US" sz="2000" dirty="0" smtClean="0"/>
              <a:t>project</a:t>
            </a:r>
            <a:endParaRPr lang="en-US" sz="2000" dirty="0"/>
          </a:p>
        </p:txBody>
      </p:sp>
      <p:sp>
        <p:nvSpPr>
          <p:cNvPr id="3" name="Title 2"/>
          <p:cNvSpPr>
            <a:spLocks noGrp="1"/>
          </p:cNvSpPr>
          <p:nvPr>
            <p:ph type="title"/>
          </p:nvPr>
        </p:nvSpPr>
        <p:spPr/>
        <p:txBody>
          <a:bodyPr/>
          <a:lstStyle/>
          <a:p>
            <a:r>
              <a:rPr lang="en-US" dirty="0" smtClean="0"/>
              <a:t>Assigning Key </a:t>
            </a:r>
            <a:r>
              <a:rPr lang="en-US" dirty="0"/>
              <a:t>Responsibilities </a:t>
            </a:r>
            <a:r>
              <a:rPr lang="en-US" dirty="0"/>
              <a:t>(Continued)</a:t>
            </a:r>
            <a:endParaRPr lang="en-US" dirty="0"/>
          </a:p>
        </p:txBody>
      </p:sp>
    </p:spTree>
    <p:extLst>
      <p:ext uri="{BB962C8B-B14F-4D97-AF65-F5344CB8AC3E}">
        <p14:creationId xmlns:p14="http://schemas.microsoft.com/office/powerpoint/2010/main" val="3426986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401205"/>
          </a:xfrm>
        </p:spPr>
        <p:txBody>
          <a:bodyPr/>
          <a:lstStyle/>
          <a:p>
            <a:r>
              <a:rPr lang="en-US" dirty="0"/>
              <a:t>Once the members of the RM framework team have been identified, the </a:t>
            </a:r>
            <a:r>
              <a:rPr lang="en-US" dirty="0" smtClean="0"/>
              <a:t>governance group </a:t>
            </a:r>
            <a:r>
              <a:rPr lang="en-US" dirty="0"/>
              <a:t>should communicate its intent, priorities, and desired outcomes for the </a:t>
            </a:r>
            <a:r>
              <a:rPr lang="en-US" dirty="0" smtClean="0"/>
              <a:t>overall RM program</a:t>
            </a:r>
          </a:p>
          <a:p>
            <a:r>
              <a:rPr lang="en-US" dirty="0" smtClean="0"/>
              <a:t>The </a:t>
            </a:r>
            <a:r>
              <a:rPr lang="en-US" dirty="0"/>
              <a:t>project leader will then translate this intent into a set of goals </a:t>
            </a:r>
            <a:r>
              <a:rPr lang="en-US" dirty="0" smtClean="0"/>
              <a:t>and </a:t>
            </a:r>
            <a:r>
              <a:rPr lang="en-US" dirty="0"/>
              <a:t>objectives for the RM </a:t>
            </a:r>
            <a:r>
              <a:rPr lang="en-US" dirty="0" smtClean="0"/>
              <a:t>effort</a:t>
            </a:r>
          </a:p>
          <a:p>
            <a:r>
              <a:rPr lang="en-US" dirty="0" smtClean="0"/>
              <a:t>Once </a:t>
            </a:r>
            <a:r>
              <a:rPr lang="en-US" dirty="0"/>
              <a:t>a policy has been developed, or concurrently with development of that policy</a:t>
            </a:r>
            <a:r>
              <a:rPr lang="en-US" dirty="0" smtClean="0"/>
              <a:t>, the </a:t>
            </a:r>
            <a:r>
              <a:rPr lang="en-US" dirty="0"/>
              <a:t>governance group must allocate the resources needed to support RM </a:t>
            </a:r>
            <a:r>
              <a:rPr lang="en-US" dirty="0" smtClean="0"/>
              <a:t>program development </a:t>
            </a:r>
            <a:r>
              <a:rPr lang="en-US" dirty="0"/>
              <a:t>and implementation</a:t>
            </a:r>
          </a:p>
        </p:txBody>
      </p:sp>
      <p:sp>
        <p:nvSpPr>
          <p:cNvPr id="3" name="Title 2"/>
          <p:cNvSpPr>
            <a:spLocks noGrp="1"/>
          </p:cNvSpPr>
          <p:nvPr>
            <p:ph type="title"/>
          </p:nvPr>
        </p:nvSpPr>
        <p:spPr>
          <a:xfrm>
            <a:off x="762000" y="186519"/>
            <a:ext cx="8026400" cy="735714"/>
          </a:xfrm>
        </p:spPr>
        <p:txBody>
          <a:bodyPr/>
          <a:lstStyle/>
          <a:p>
            <a:r>
              <a:rPr lang="en-US" dirty="0" smtClean="0"/>
              <a:t>Developing Priorities and Objectives and Providing Resources</a:t>
            </a:r>
            <a:endParaRPr lang="en-US" dirty="0"/>
          </a:p>
        </p:txBody>
      </p:sp>
    </p:spTree>
    <p:extLst>
      <p:ext uri="{BB962C8B-B14F-4D97-AF65-F5344CB8AC3E}">
        <p14:creationId xmlns:p14="http://schemas.microsoft.com/office/powerpoint/2010/main" val="101640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964436"/>
          </a:xfrm>
        </p:spPr>
        <p:txBody>
          <a:bodyPr/>
          <a:lstStyle/>
          <a:p>
            <a:r>
              <a:rPr lang="en-US" dirty="0"/>
              <a:t>In this stage, the framework team begins designing the RM process by which </a:t>
            </a:r>
            <a:r>
              <a:rPr lang="en-US" dirty="0" smtClean="0"/>
              <a:t>the organization </a:t>
            </a:r>
            <a:r>
              <a:rPr lang="en-US" dirty="0"/>
              <a:t>will understand its current levels of risk and determine what, if anything</a:t>
            </a:r>
            <a:r>
              <a:rPr lang="en-US" dirty="0" smtClean="0"/>
              <a:t>, it </a:t>
            </a:r>
            <a:r>
              <a:rPr lang="en-US" dirty="0"/>
              <a:t>needs to do to bring that level down to an acceptable level in alignment with the </a:t>
            </a:r>
            <a:r>
              <a:rPr lang="en-US" dirty="0" smtClean="0"/>
              <a:t>risk appetite </a:t>
            </a:r>
            <a:r>
              <a:rPr lang="en-US" dirty="0"/>
              <a:t>specified earlier in the </a:t>
            </a:r>
            <a:r>
              <a:rPr lang="en-US" dirty="0" smtClean="0"/>
              <a:t>process</a:t>
            </a:r>
          </a:p>
          <a:p>
            <a:r>
              <a:rPr lang="en-US" dirty="0"/>
              <a:t>At this stage, the organization may </a:t>
            </a:r>
            <a:r>
              <a:rPr lang="en-US" dirty="0" smtClean="0"/>
              <a:t>select a methodology</a:t>
            </a:r>
            <a:r>
              <a:rPr lang="en-US" dirty="0"/>
              <a:t>, </a:t>
            </a:r>
            <a:r>
              <a:rPr lang="en-US" dirty="0" smtClean="0"/>
              <a:t>or it may </a:t>
            </a:r>
            <a:r>
              <a:rPr lang="en-US" dirty="0"/>
              <a:t>even decide to develop its own </a:t>
            </a:r>
            <a:r>
              <a:rPr lang="en-US" dirty="0" smtClean="0"/>
              <a:t>methodology</a:t>
            </a:r>
          </a:p>
          <a:p>
            <a:r>
              <a:rPr lang="en-US" dirty="0" smtClean="0"/>
              <a:t>The </a:t>
            </a:r>
            <a:r>
              <a:rPr lang="en-US" dirty="0"/>
              <a:t>framework team must also formally document and define </a:t>
            </a:r>
            <a:r>
              <a:rPr lang="en-US" dirty="0" smtClean="0"/>
              <a:t>the organization’s </a:t>
            </a:r>
            <a:r>
              <a:rPr lang="en-US" dirty="0"/>
              <a:t>risk appetite and draft the RM plan</a:t>
            </a:r>
          </a:p>
        </p:txBody>
      </p:sp>
      <p:sp>
        <p:nvSpPr>
          <p:cNvPr id="3" name="Title 2"/>
          <p:cNvSpPr>
            <a:spLocks noGrp="1"/>
          </p:cNvSpPr>
          <p:nvPr>
            <p:ph type="title"/>
          </p:nvPr>
        </p:nvSpPr>
        <p:spPr/>
        <p:txBody>
          <a:bodyPr/>
          <a:lstStyle/>
          <a:p>
            <a:r>
              <a:rPr lang="en-US" dirty="0" smtClean="0"/>
              <a:t>Framework Design</a:t>
            </a:r>
            <a:endParaRPr lang="en-US" dirty="0"/>
          </a:p>
        </p:txBody>
      </p:sp>
    </p:spTree>
    <p:extLst>
      <p:ext uri="{BB962C8B-B14F-4D97-AF65-F5344CB8AC3E}">
        <p14:creationId xmlns:p14="http://schemas.microsoft.com/office/powerpoint/2010/main" val="370360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15"/>
          <p:cNvSpPr>
            <a:spLocks noGrp="1" noChangeArrowheads="1"/>
          </p:cNvSpPr>
          <p:nvPr>
            <p:ph type="body" idx="1"/>
          </p:nvPr>
        </p:nvSpPr>
        <p:spPr>
          <a:xfrm>
            <a:off x="365125" y="1538818"/>
            <a:ext cx="8415338" cy="2822311"/>
          </a:xfrm>
        </p:spPr>
        <p:txBody>
          <a:bodyPr/>
          <a:lstStyle/>
          <a:p>
            <a:r>
              <a:rPr lang="en-US" dirty="0" smtClean="0"/>
              <a:t>Upon completion of this chapter, you should be able to:</a:t>
            </a:r>
          </a:p>
          <a:p>
            <a:pPr lvl="1"/>
            <a:r>
              <a:rPr lang="en-US" dirty="0" smtClean="0"/>
              <a:t>Define risk management and its role in the organization</a:t>
            </a:r>
          </a:p>
          <a:p>
            <a:pPr lvl="1"/>
            <a:r>
              <a:rPr lang="en-US" dirty="0" smtClean="0"/>
              <a:t>Describe risk management techniques to identify and prioritize risk factors for information assets</a:t>
            </a:r>
          </a:p>
          <a:p>
            <a:pPr lvl="1"/>
            <a:r>
              <a:rPr lang="en-US" dirty="0" smtClean="0"/>
              <a:t>Explain how risk is assessed based on the likelihood of adverse events and the effects on information assets when events occur</a:t>
            </a:r>
          </a:p>
          <a:p>
            <a:pPr lvl="1"/>
            <a:r>
              <a:rPr lang="en-US" dirty="0" smtClean="0"/>
              <a:t>Discuss the use of the results of the risk identification process</a:t>
            </a:r>
          </a:p>
        </p:txBody>
      </p:sp>
      <p:sp>
        <p:nvSpPr>
          <p:cNvPr id="4099" name="Rectangle 14"/>
          <p:cNvSpPr>
            <a:spLocks noGrp="1" noChangeArrowheads="1"/>
          </p:cNvSpPr>
          <p:nvPr>
            <p:ph type="title"/>
          </p:nvPr>
        </p:nvSpPr>
        <p:spPr/>
        <p:txBody>
          <a:bodyPr/>
          <a:lstStyle/>
          <a:p>
            <a:r>
              <a:rPr lang="en-US" dirty="0" smtClean="0"/>
              <a:t>Learning Objectives</a:t>
            </a:r>
          </a:p>
        </p:txBody>
      </p:sp>
    </p:spTree>
    <p:extLst>
      <p:ext uri="{BB962C8B-B14F-4D97-AF65-F5344CB8AC3E}">
        <p14:creationId xmlns:p14="http://schemas.microsoft.com/office/powerpoint/2010/main" val="16267966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555093"/>
          </a:xfrm>
        </p:spPr>
        <p:txBody>
          <a:bodyPr/>
          <a:lstStyle/>
          <a:p>
            <a:r>
              <a:rPr lang="en-US" dirty="0"/>
              <a:t>As the governance group communicates its intent to the RM framework </a:t>
            </a:r>
            <a:r>
              <a:rPr lang="en-US" dirty="0" smtClean="0"/>
              <a:t>development team</a:t>
            </a:r>
            <a:r>
              <a:rPr lang="en-US" dirty="0"/>
              <a:t>, it also needs to communicate its general perspective on what level of risk </a:t>
            </a:r>
            <a:r>
              <a:rPr lang="en-US" dirty="0" smtClean="0"/>
              <a:t>is acceptable </a:t>
            </a:r>
            <a:r>
              <a:rPr lang="en-US" dirty="0"/>
              <a:t>and what risk must be reduced or resolved in some </a:t>
            </a:r>
            <a:r>
              <a:rPr lang="en-US" dirty="0" smtClean="0"/>
              <a:t>fashion</a:t>
            </a:r>
            <a:endParaRPr lang="en-US" dirty="0"/>
          </a:p>
          <a:p>
            <a:r>
              <a:rPr lang="en-US" dirty="0"/>
              <a:t>The amount of risk that remains after all current </a:t>
            </a:r>
            <a:r>
              <a:rPr lang="en-US" dirty="0" smtClean="0"/>
              <a:t>controls are </a:t>
            </a:r>
            <a:r>
              <a:rPr lang="en-US" dirty="0"/>
              <a:t>implemented is residual </a:t>
            </a:r>
            <a:r>
              <a:rPr lang="en-US" dirty="0" smtClean="0"/>
              <a:t>risk</a:t>
            </a:r>
          </a:p>
          <a:p>
            <a:r>
              <a:rPr lang="en-US" dirty="0"/>
              <a:t>The difficulty lies in the process of formalizing exactly what the organization “can </a:t>
            </a:r>
            <a:r>
              <a:rPr lang="en-US" dirty="0" smtClean="0"/>
              <a:t>live with,” which is its risk </a:t>
            </a:r>
            <a:r>
              <a:rPr lang="en-US" dirty="0"/>
              <a:t>appetite</a:t>
            </a:r>
          </a:p>
        </p:txBody>
      </p:sp>
      <p:sp>
        <p:nvSpPr>
          <p:cNvPr id="3" name="Title 2"/>
          <p:cNvSpPr>
            <a:spLocks noGrp="1"/>
          </p:cNvSpPr>
          <p:nvPr>
            <p:ph type="title"/>
          </p:nvPr>
        </p:nvSpPr>
        <p:spPr>
          <a:xfrm>
            <a:off x="762000" y="186519"/>
            <a:ext cx="8026400" cy="735714"/>
          </a:xfrm>
        </p:spPr>
        <p:txBody>
          <a:bodyPr/>
          <a:lstStyle/>
          <a:p>
            <a:r>
              <a:rPr lang="en-US" dirty="0" smtClean="0"/>
              <a:t>Defining the Organization’s Risk Tolerance and Risk Appetite</a:t>
            </a:r>
            <a:endParaRPr lang="en-US" dirty="0"/>
          </a:p>
        </p:txBody>
      </p:sp>
    </p:spTree>
    <p:extLst>
      <p:ext uri="{BB962C8B-B14F-4D97-AF65-F5344CB8AC3E}">
        <p14:creationId xmlns:p14="http://schemas.microsoft.com/office/powerpoint/2010/main" val="3742833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3173176"/>
          </a:xfrm>
        </p:spPr>
        <p:txBody>
          <a:bodyPr/>
          <a:lstStyle/>
          <a:p>
            <a:r>
              <a:rPr lang="en-US" dirty="0"/>
              <a:t>The document that contains specifications for the implementation and conduct of </a:t>
            </a:r>
            <a:r>
              <a:rPr lang="en-US" dirty="0" smtClean="0"/>
              <a:t>the RM </a:t>
            </a:r>
            <a:r>
              <a:rPr lang="en-US" dirty="0"/>
              <a:t>efforts is referred to as the risk management </a:t>
            </a:r>
            <a:r>
              <a:rPr lang="en-US" dirty="0" smtClean="0"/>
              <a:t>plan</a:t>
            </a:r>
          </a:p>
          <a:p>
            <a:r>
              <a:rPr lang="en-US" dirty="0" smtClean="0"/>
              <a:t> </a:t>
            </a:r>
            <a:r>
              <a:rPr lang="en-US" dirty="0"/>
              <a:t>The RM plan includes not </a:t>
            </a:r>
            <a:r>
              <a:rPr lang="en-US" dirty="0" smtClean="0"/>
              <a:t>only the </a:t>
            </a:r>
            <a:r>
              <a:rPr lang="en-US" dirty="0"/>
              <a:t>specifications of the RM </a:t>
            </a:r>
            <a:r>
              <a:rPr lang="en-US" dirty="0" smtClean="0"/>
              <a:t>process </a:t>
            </a:r>
            <a:r>
              <a:rPr lang="en-US" dirty="0"/>
              <a:t>but also of the RM </a:t>
            </a:r>
            <a:r>
              <a:rPr lang="en-US" dirty="0" smtClean="0"/>
              <a:t>framework</a:t>
            </a:r>
          </a:p>
          <a:p>
            <a:r>
              <a:rPr lang="en-US" dirty="0"/>
              <a:t>Whereas the RM policy focuses on the “who and why” of RM, the plan is focused </a:t>
            </a:r>
            <a:r>
              <a:rPr lang="en-US" dirty="0" smtClean="0"/>
              <a:t>on the </a:t>
            </a:r>
            <a:r>
              <a:rPr lang="en-US" dirty="0"/>
              <a:t>“who and </a:t>
            </a:r>
            <a:r>
              <a:rPr lang="en-US" dirty="0" smtClean="0"/>
              <a:t>how”</a:t>
            </a:r>
            <a:endParaRPr lang="en-US" dirty="0"/>
          </a:p>
        </p:txBody>
      </p:sp>
      <p:sp>
        <p:nvSpPr>
          <p:cNvPr id="3" name="Title 2"/>
          <p:cNvSpPr>
            <a:spLocks noGrp="1"/>
          </p:cNvSpPr>
          <p:nvPr>
            <p:ph type="title"/>
          </p:nvPr>
        </p:nvSpPr>
        <p:spPr/>
        <p:txBody>
          <a:bodyPr/>
          <a:lstStyle/>
          <a:p>
            <a:r>
              <a:rPr lang="en-US" dirty="0" smtClean="0"/>
              <a:t>The Risk Management Plan</a:t>
            </a:r>
            <a:endParaRPr lang="en-US" dirty="0"/>
          </a:p>
        </p:txBody>
      </p:sp>
    </p:spTree>
    <p:extLst>
      <p:ext uri="{BB962C8B-B14F-4D97-AF65-F5344CB8AC3E}">
        <p14:creationId xmlns:p14="http://schemas.microsoft.com/office/powerpoint/2010/main" val="210386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3019288"/>
          </a:xfrm>
        </p:spPr>
        <p:txBody>
          <a:bodyPr/>
          <a:lstStyle/>
          <a:p>
            <a:r>
              <a:rPr lang="en-US" dirty="0"/>
              <a:t>Once the framework team has finished designing the RM program (</a:t>
            </a:r>
            <a:r>
              <a:rPr lang="en-US" dirty="0" smtClean="0"/>
              <a:t>framework and </a:t>
            </a:r>
            <a:r>
              <a:rPr lang="en-US" dirty="0"/>
              <a:t>process), it begins implementing the </a:t>
            </a:r>
            <a:r>
              <a:rPr lang="en-US" dirty="0" smtClean="0"/>
              <a:t>program</a:t>
            </a:r>
          </a:p>
          <a:p>
            <a:r>
              <a:rPr lang="en-US" dirty="0"/>
              <a:t>The RM </a:t>
            </a:r>
            <a:r>
              <a:rPr lang="en-US" dirty="0" smtClean="0"/>
              <a:t>process provides </a:t>
            </a:r>
            <a:r>
              <a:rPr lang="en-US" dirty="0"/>
              <a:t>general steps to follow in the conduct of risk evaluation </a:t>
            </a:r>
            <a:r>
              <a:rPr lang="en-US" dirty="0" smtClean="0"/>
              <a:t>and remediation </a:t>
            </a:r>
            <a:r>
              <a:rPr lang="en-US" dirty="0"/>
              <a:t>and is designed to be intentionally vague so it can be adapted to any </a:t>
            </a:r>
            <a:r>
              <a:rPr lang="en-US" dirty="0" smtClean="0"/>
              <a:t>one of </a:t>
            </a:r>
            <a:r>
              <a:rPr lang="en-US" dirty="0"/>
              <a:t>the methodologies available</a:t>
            </a:r>
          </a:p>
        </p:txBody>
      </p:sp>
      <p:sp>
        <p:nvSpPr>
          <p:cNvPr id="3" name="Title 2"/>
          <p:cNvSpPr>
            <a:spLocks noGrp="1"/>
          </p:cNvSpPr>
          <p:nvPr>
            <p:ph type="title"/>
          </p:nvPr>
        </p:nvSpPr>
        <p:spPr/>
        <p:txBody>
          <a:bodyPr/>
          <a:lstStyle/>
          <a:p>
            <a:r>
              <a:rPr lang="en-US" dirty="0" smtClean="0"/>
              <a:t>Framework Implementation</a:t>
            </a:r>
            <a:endParaRPr lang="en-US" dirty="0"/>
          </a:p>
        </p:txBody>
      </p:sp>
    </p:spTree>
    <p:extLst>
      <p:ext uri="{BB962C8B-B14F-4D97-AF65-F5344CB8AC3E}">
        <p14:creationId xmlns:p14="http://schemas.microsoft.com/office/powerpoint/2010/main" val="359070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284250"/>
          </a:xfrm>
        </p:spPr>
        <p:txBody>
          <a:bodyPr/>
          <a:lstStyle/>
          <a:p>
            <a:r>
              <a:rPr lang="en-US" sz="2400" dirty="0"/>
              <a:t>The implementation of the RM plan, specifically including the RM process, </a:t>
            </a:r>
            <a:r>
              <a:rPr lang="en-US" sz="2400" dirty="0" smtClean="0"/>
              <a:t>could be </a:t>
            </a:r>
            <a:r>
              <a:rPr lang="en-US" sz="2400" dirty="0"/>
              <a:t>based on a number of traditional IT implementation methods:</a:t>
            </a:r>
          </a:p>
          <a:p>
            <a:pPr lvl="1"/>
            <a:r>
              <a:rPr lang="en-US" sz="2000" dirty="0" smtClean="0"/>
              <a:t>The </a:t>
            </a:r>
            <a:r>
              <a:rPr lang="en-US" sz="2000" dirty="0"/>
              <a:t>organization may distribute the plan to all mid- to upper-level managers </a:t>
            </a:r>
            <a:r>
              <a:rPr lang="en-US" sz="2000" dirty="0" smtClean="0"/>
              <a:t>for a </a:t>
            </a:r>
            <a:r>
              <a:rPr lang="en-US" sz="2000" i="1" dirty="0"/>
              <a:t>desk check </a:t>
            </a:r>
            <a:r>
              <a:rPr lang="en-US" sz="2000" dirty="0"/>
              <a:t>prior to </a:t>
            </a:r>
            <a:r>
              <a:rPr lang="en-US" sz="2000" dirty="0" smtClean="0"/>
              <a:t>deployment</a:t>
            </a:r>
            <a:endParaRPr lang="en-US" sz="2000" dirty="0"/>
          </a:p>
          <a:p>
            <a:pPr lvl="1"/>
            <a:r>
              <a:rPr lang="en-US" sz="2000" dirty="0" smtClean="0"/>
              <a:t>The </a:t>
            </a:r>
            <a:r>
              <a:rPr lang="en-US" sz="2000" dirty="0"/>
              <a:t>organization could </a:t>
            </a:r>
            <a:r>
              <a:rPr lang="en-US" sz="2000" i="1" dirty="0"/>
              <a:t>pilot test </a:t>
            </a:r>
            <a:r>
              <a:rPr lang="en-US" sz="2000" dirty="0"/>
              <a:t>it in a small area to gauge initial issues </a:t>
            </a:r>
            <a:r>
              <a:rPr lang="en-US" sz="2000" dirty="0" smtClean="0"/>
              <a:t>and success </a:t>
            </a:r>
            <a:r>
              <a:rPr lang="en-US" sz="2000" dirty="0"/>
              <a:t>prior to deployment across the entire </a:t>
            </a:r>
            <a:r>
              <a:rPr lang="en-US" sz="2000" dirty="0" smtClean="0"/>
              <a:t>organization </a:t>
            </a:r>
            <a:endParaRPr lang="en-US" sz="2000" dirty="0"/>
          </a:p>
          <a:p>
            <a:pPr lvl="1"/>
            <a:r>
              <a:rPr lang="en-US" sz="2000" dirty="0" smtClean="0"/>
              <a:t>The </a:t>
            </a:r>
            <a:r>
              <a:rPr lang="en-US" sz="2000" dirty="0"/>
              <a:t>organization may use a </a:t>
            </a:r>
            <a:r>
              <a:rPr lang="en-US" sz="2000" i="1" dirty="0"/>
              <a:t>phased approach </a:t>
            </a:r>
            <a:r>
              <a:rPr lang="en-US" sz="2000" dirty="0"/>
              <a:t>in which only a portion of the </a:t>
            </a:r>
            <a:r>
              <a:rPr lang="en-US" sz="2000" dirty="0" smtClean="0"/>
              <a:t>RM program </a:t>
            </a:r>
            <a:r>
              <a:rPr lang="en-US" sz="2000" dirty="0"/>
              <a:t>is initially implemented, such as initial meetings with key managers </a:t>
            </a:r>
            <a:r>
              <a:rPr lang="en-US" sz="2000" dirty="0" smtClean="0"/>
              <a:t>or initial </a:t>
            </a:r>
            <a:r>
              <a:rPr lang="en-US" sz="2000" dirty="0"/>
              <a:t>inventory of information </a:t>
            </a:r>
            <a:r>
              <a:rPr lang="en-US" sz="2000" dirty="0" smtClean="0"/>
              <a:t>assets</a:t>
            </a:r>
            <a:endParaRPr lang="en-US" sz="2000" dirty="0"/>
          </a:p>
          <a:p>
            <a:pPr lvl="1"/>
            <a:r>
              <a:rPr lang="en-US" sz="2000" dirty="0" smtClean="0"/>
              <a:t>The </a:t>
            </a:r>
            <a:r>
              <a:rPr lang="en-US" sz="2000" dirty="0"/>
              <a:t>bold organization may simply choose a </a:t>
            </a:r>
            <a:r>
              <a:rPr lang="en-US" sz="2000" i="1" dirty="0"/>
              <a:t>direct cutover </a:t>
            </a:r>
            <a:r>
              <a:rPr lang="en-US" sz="2000" dirty="0"/>
              <a:t>(also known as a </a:t>
            </a:r>
            <a:r>
              <a:rPr lang="en-US" sz="2000" dirty="0" smtClean="0"/>
              <a:t>cold turkey </a:t>
            </a:r>
            <a:r>
              <a:rPr lang="en-US" sz="2000" dirty="0"/>
              <a:t>conversion) in which the new RM project is launched in totality across </a:t>
            </a:r>
            <a:r>
              <a:rPr lang="en-US" sz="2000" dirty="0" smtClean="0"/>
              <a:t>the entire organization</a:t>
            </a:r>
            <a:endParaRPr lang="en-US" sz="2000" dirty="0"/>
          </a:p>
        </p:txBody>
      </p:sp>
      <p:sp>
        <p:nvSpPr>
          <p:cNvPr id="3" name="Title 2"/>
          <p:cNvSpPr>
            <a:spLocks noGrp="1"/>
          </p:cNvSpPr>
          <p:nvPr>
            <p:ph type="title"/>
          </p:nvPr>
        </p:nvSpPr>
        <p:spPr/>
        <p:txBody>
          <a:bodyPr/>
          <a:lstStyle/>
          <a:p>
            <a:r>
              <a:rPr lang="en-US" dirty="0" smtClean="0"/>
              <a:t>Framework Implementation </a:t>
            </a:r>
            <a:r>
              <a:rPr lang="en-US" dirty="0"/>
              <a:t>(Continued)</a:t>
            </a:r>
            <a:endParaRPr lang="en-US" dirty="0"/>
          </a:p>
        </p:txBody>
      </p:sp>
    </p:spTree>
    <p:extLst>
      <p:ext uri="{BB962C8B-B14F-4D97-AF65-F5344CB8AC3E}">
        <p14:creationId xmlns:p14="http://schemas.microsoft.com/office/powerpoint/2010/main" val="1029637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167295"/>
          </a:xfrm>
        </p:spPr>
        <p:txBody>
          <a:bodyPr/>
          <a:lstStyle/>
          <a:p>
            <a:r>
              <a:rPr lang="en-US" sz="2400" dirty="0"/>
              <a:t>After the initial implementation and as the RM effort proceeds, the framework </a:t>
            </a:r>
            <a:r>
              <a:rPr lang="en-US" sz="2400" dirty="0" smtClean="0"/>
              <a:t>team continues </a:t>
            </a:r>
            <a:r>
              <a:rPr lang="en-US" sz="2400" dirty="0"/>
              <a:t>to monitor the conduct of the RM process while simultaneously </a:t>
            </a:r>
            <a:r>
              <a:rPr lang="en-US" sz="2400" dirty="0" smtClean="0"/>
              <a:t>reviewing the </a:t>
            </a:r>
            <a:r>
              <a:rPr lang="en-US" sz="2400" dirty="0"/>
              <a:t>utility and relative success of the framework planning function </a:t>
            </a:r>
            <a:r>
              <a:rPr lang="en-US" sz="2400" dirty="0" smtClean="0"/>
              <a:t>itself</a:t>
            </a:r>
          </a:p>
          <a:p>
            <a:r>
              <a:rPr lang="en-US" sz="2400" dirty="0"/>
              <a:t>The framework itself only exists as a methodology to </a:t>
            </a:r>
            <a:r>
              <a:rPr lang="en-US" sz="2400" dirty="0" smtClean="0"/>
              <a:t>design and </a:t>
            </a:r>
            <a:r>
              <a:rPr lang="en-US" sz="2400" dirty="0"/>
              <a:t>implement the process, so once the framework is documented in the RM plan</a:t>
            </a:r>
            <a:r>
              <a:rPr lang="en-US" sz="2400" dirty="0" smtClean="0"/>
              <a:t>, the </a:t>
            </a:r>
            <a:r>
              <a:rPr lang="en-US" sz="2400" dirty="0"/>
              <a:t>success of the process becomes the greatest </a:t>
            </a:r>
            <a:r>
              <a:rPr lang="en-US" sz="2400" dirty="0" smtClean="0"/>
              <a:t>concern</a:t>
            </a:r>
            <a:endParaRPr lang="en-US" sz="2400" dirty="0"/>
          </a:p>
          <a:p>
            <a:r>
              <a:rPr lang="en-US" sz="2400" dirty="0"/>
              <a:t>Once the RM process is implemented and operating, the framework team </a:t>
            </a:r>
            <a:r>
              <a:rPr lang="en-US" sz="2400" dirty="0" smtClean="0"/>
              <a:t>is primarily </a:t>
            </a:r>
            <a:r>
              <a:rPr lang="en-US" sz="2400" dirty="0"/>
              <a:t>concerned with the monitoring and review of the overall RM </a:t>
            </a:r>
            <a:r>
              <a:rPr lang="en-US" sz="2400" dirty="0" smtClean="0"/>
              <a:t>process cycle</a:t>
            </a:r>
            <a:endParaRPr lang="en-US" sz="2400" dirty="0"/>
          </a:p>
        </p:txBody>
      </p:sp>
      <p:sp>
        <p:nvSpPr>
          <p:cNvPr id="3" name="Title 2"/>
          <p:cNvSpPr>
            <a:spLocks noGrp="1"/>
          </p:cNvSpPr>
          <p:nvPr>
            <p:ph type="title"/>
          </p:nvPr>
        </p:nvSpPr>
        <p:spPr/>
        <p:txBody>
          <a:bodyPr/>
          <a:lstStyle/>
          <a:p>
            <a:r>
              <a:rPr lang="en-US" dirty="0" smtClean="0"/>
              <a:t>Framework Monitoring and Review </a:t>
            </a:r>
            <a:endParaRPr lang="en-US" dirty="0"/>
          </a:p>
        </p:txBody>
      </p:sp>
    </p:spTree>
    <p:extLst>
      <p:ext uri="{BB962C8B-B14F-4D97-AF65-F5344CB8AC3E}">
        <p14:creationId xmlns:p14="http://schemas.microsoft.com/office/powerpoint/2010/main" val="1398838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555093"/>
          </a:xfrm>
        </p:spPr>
        <p:txBody>
          <a:bodyPr/>
          <a:lstStyle/>
          <a:p>
            <a:r>
              <a:rPr lang="en-US" dirty="0"/>
              <a:t>Continuous </a:t>
            </a:r>
            <a:r>
              <a:rPr lang="en-US" dirty="0" smtClean="0"/>
              <a:t>improvement is </a:t>
            </a:r>
            <a:r>
              <a:rPr lang="en-US" dirty="0"/>
              <a:t>the process </a:t>
            </a:r>
            <a:r>
              <a:rPr lang="en-US" dirty="0" smtClean="0"/>
              <a:t>of implementing </a:t>
            </a:r>
            <a:r>
              <a:rPr lang="en-US" dirty="0"/>
              <a:t>a formal program designed to continuously review and improve any </a:t>
            </a:r>
            <a:r>
              <a:rPr lang="en-US" dirty="0" smtClean="0"/>
              <a:t>type of </a:t>
            </a:r>
            <a:r>
              <a:rPr lang="en-US" dirty="0"/>
              <a:t>organizational </a:t>
            </a:r>
            <a:r>
              <a:rPr lang="en-US" dirty="0" smtClean="0"/>
              <a:t>effort</a:t>
            </a:r>
          </a:p>
          <a:p>
            <a:r>
              <a:rPr lang="en-US" dirty="0"/>
              <a:t>The </a:t>
            </a:r>
            <a:r>
              <a:rPr lang="en-US" dirty="0" smtClean="0"/>
              <a:t>difference between </a:t>
            </a:r>
            <a:r>
              <a:rPr lang="en-US" dirty="0"/>
              <a:t>current outcomes and </a:t>
            </a:r>
            <a:r>
              <a:rPr lang="en-US" dirty="0" smtClean="0"/>
              <a:t>the ideal </a:t>
            </a:r>
            <a:r>
              <a:rPr lang="en-US" dirty="0"/>
              <a:t>outcomes envisioned is commonly referred </a:t>
            </a:r>
            <a:r>
              <a:rPr lang="en-US" dirty="0" smtClean="0"/>
              <a:t>to as </a:t>
            </a:r>
            <a:r>
              <a:rPr lang="en-US" dirty="0"/>
              <a:t>the gap; the assessment between the two is known as a gap analysis</a:t>
            </a:r>
            <a:endParaRPr lang="en-US" dirty="0" smtClean="0"/>
          </a:p>
          <a:p>
            <a:r>
              <a:rPr lang="en-US" dirty="0"/>
              <a:t>The performance measures implemented in the RM process provide the </a:t>
            </a:r>
            <a:r>
              <a:rPr lang="en-US" dirty="0" smtClean="0"/>
              <a:t>data used </a:t>
            </a:r>
            <a:r>
              <a:rPr lang="en-US" dirty="0"/>
              <a:t>to assess the performance outcome of the overall RM effort</a:t>
            </a:r>
          </a:p>
        </p:txBody>
      </p:sp>
      <p:sp>
        <p:nvSpPr>
          <p:cNvPr id="3" name="Title 2"/>
          <p:cNvSpPr>
            <a:spLocks noGrp="1"/>
          </p:cNvSpPr>
          <p:nvPr>
            <p:ph type="title"/>
          </p:nvPr>
        </p:nvSpPr>
        <p:spPr/>
        <p:txBody>
          <a:bodyPr/>
          <a:lstStyle/>
          <a:p>
            <a:r>
              <a:rPr lang="en-US" dirty="0" smtClean="0"/>
              <a:t>Continuous Improvement</a:t>
            </a:r>
            <a:endParaRPr lang="en-US" dirty="0"/>
          </a:p>
        </p:txBody>
      </p:sp>
    </p:spTree>
    <p:extLst>
      <p:ext uri="{BB962C8B-B14F-4D97-AF65-F5344CB8AC3E}">
        <p14:creationId xmlns:p14="http://schemas.microsoft.com/office/powerpoint/2010/main" val="4239951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Risk Management Process</a:t>
            </a:r>
            <a:endParaRPr lang="en-US" dirty="0"/>
          </a:p>
        </p:txBody>
      </p:sp>
      <p:sp>
        <p:nvSpPr>
          <p:cNvPr id="7" name="Text Placeholder 6"/>
          <p:cNvSpPr>
            <a:spLocks noGrp="1"/>
          </p:cNvSpPr>
          <p:nvPr>
            <p:ph type="body" idx="1"/>
          </p:nvPr>
        </p:nvSpPr>
        <p:spPr/>
        <p:txBody>
          <a:bodyPr/>
          <a:lstStyle/>
          <a:p>
            <a:r>
              <a:rPr lang="en-US" dirty="0" smtClean="0"/>
              <a:t>Chapter 06: Risk Management: Assessing Risk</a:t>
            </a:r>
            <a:endParaRPr lang="en-US" dirty="0"/>
          </a:p>
        </p:txBody>
      </p:sp>
    </p:spTree>
    <p:extLst>
      <p:ext uri="{BB962C8B-B14F-4D97-AF65-F5344CB8AC3E}">
        <p14:creationId xmlns:p14="http://schemas.microsoft.com/office/powerpoint/2010/main" val="2809437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65125" y="1371600"/>
            <a:ext cx="8415338" cy="5176802"/>
          </a:xfrm>
        </p:spPr>
        <p:txBody>
          <a:bodyPr/>
          <a:lstStyle/>
          <a:p>
            <a:r>
              <a:rPr lang="en-US" dirty="0"/>
              <a:t>During the implementation phase of the RM framework, the RM plan guides </a:t>
            </a:r>
            <a:r>
              <a:rPr lang="en-US" dirty="0" smtClean="0"/>
              <a:t>the implementation </a:t>
            </a:r>
            <a:r>
              <a:rPr lang="en-US" dirty="0"/>
              <a:t>of the RM process, in which risk evaluation and remediation of </a:t>
            </a:r>
            <a:r>
              <a:rPr lang="en-US" dirty="0" smtClean="0"/>
              <a:t>key assets </a:t>
            </a:r>
            <a:r>
              <a:rPr lang="en-US" dirty="0"/>
              <a:t>are </a:t>
            </a:r>
            <a:r>
              <a:rPr lang="en-US" dirty="0" smtClean="0"/>
              <a:t>conducted</a:t>
            </a:r>
          </a:p>
          <a:p>
            <a:r>
              <a:rPr lang="en-US" dirty="0" smtClean="0"/>
              <a:t>The RM process uses </a:t>
            </a:r>
            <a:r>
              <a:rPr lang="en-US" dirty="0"/>
              <a:t>the specific knowledge and perspective of the team to complete the following tasks:</a:t>
            </a:r>
          </a:p>
          <a:p>
            <a:pPr lvl="1"/>
            <a:r>
              <a:rPr lang="en-US" dirty="0" smtClean="0"/>
              <a:t>Establishing </a:t>
            </a:r>
            <a:r>
              <a:rPr lang="en-US" dirty="0"/>
              <a:t>the </a:t>
            </a:r>
            <a:r>
              <a:rPr lang="en-US" dirty="0" smtClean="0"/>
              <a:t>context</a:t>
            </a:r>
            <a:endParaRPr lang="en-US" dirty="0"/>
          </a:p>
          <a:p>
            <a:pPr lvl="1"/>
            <a:r>
              <a:rPr lang="en-US" dirty="0" smtClean="0"/>
              <a:t>Identifying risk</a:t>
            </a:r>
            <a:endParaRPr lang="en-US" dirty="0"/>
          </a:p>
          <a:p>
            <a:pPr lvl="1"/>
            <a:r>
              <a:rPr lang="en-US" dirty="0" smtClean="0"/>
              <a:t>Analyzing risk</a:t>
            </a:r>
          </a:p>
          <a:p>
            <a:pPr lvl="1"/>
            <a:r>
              <a:rPr lang="en-US" dirty="0" smtClean="0"/>
              <a:t>Evaluating </a:t>
            </a:r>
            <a:r>
              <a:rPr lang="en-US" dirty="0"/>
              <a:t>the risk </a:t>
            </a:r>
            <a:endParaRPr lang="en-US" dirty="0" smtClean="0"/>
          </a:p>
          <a:p>
            <a:pPr lvl="1"/>
            <a:r>
              <a:rPr lang="en-US" dirty="0" smtClean="0"/>
              <a:t>Treating </a:t>
            </a:r>
            <a:r>
              <a:rPr lang="en-US" dirty="0"/>
              <a:t>the unacceptable risk</a:t>
            </a:r>
          </a:p>
          <a:p>
            <a:pPr lvl="1"/>
            <a:r>
              <a:rPr lang="en-US" dirty="0" smtClean="0"/>
              <a:t>Summarizing </a:t>
            </a:r>
            <a:r>
              <a:rPr lang="en-US" dirty="0"/>
              <a:t>the </a:t>
            </a:r>
            <a:r>
              <a:rPr lang="en-US" dirty="0" smtClean="0"/>
              <a:t>findings</a:t>
            </a:r>
          </a:p>
        </p:txBody>
      </p:sp>
      <p:sp>
        <p:nvSpPr>
          <p:cNvPr id="4" name="Title 3"/>
          <p:cNvSpPr>
            <a:spLocks noGrp="1"/>
          </p:cNvSpPr>
          <p:nvPr>
            <p:ph type="title"/>
          </p:nvPr>
        </p:nvSpPr>
        <p:spPr/>
        <p:txBody>
          <a:bodyPr/>
          <a:lstStyle/>
          <a:p>
            <a:r>
              <a:rPr lang="en-US" dirty="0" smtClean="0"/>
              <a:t>The Risk Management Process</a:t>
            </a:r>
            <a:endParaRPr lang="en-US" dirty="0"/>
          </a:p>
        </p:txBody>
      </p:sp>
    </p:spTree>
    <p:extLst>
      <p:ext uri="{BB962C8B-B14F-4D97-AF65-F5344CB8AC3E}">
        <p14:creationId xmlns:p14="http://schemas.microsoft.com/office/powerpoint/2010/main" val="544513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810548"/>
          </a:xfrm>
        </p:spPr>
        <p:txBody>
          <a:bodyPr/>
          <a:lstStyle/>
          <a:p>
            <a:r>
              <a:rPr lang="en-US" dirty="0"/>
              <a:t>The </a:t>
            </a:r>
            <a:r>
              <a:rPr lang="en-US" i="1" dirty="0"/>
              <a:t>context </a:t>
            </a:r>
            <a:r>
              <a:rPr lang="en-US" dirty="0"/>
              <a:t>in this phase is the understanding of the external and </a:t>
            </a:r>
            <a:r>
              <a:rPr lang="en-US" dirty="0" smtClean="0"/>
              <a:t>internal environments </a:t>
            </a:r>
            <a:r>
              <a:rPr lang="en-US" dirty="0"/>
              <a:t>the RM team will be interacting with as it conducts the RM </a:t>
            </a:r>
            <a:r>
              <a:rPr lang="en-US" dirty="0" smtClean="0"/>
              <a:t>process</a:t>
            </a:r>
            <a:endParaRPr lang="en-US" dirty="0"/>
          </a:p>
          <a:p>
            <a:r>
              <a:rPr lang="en-US" dirty="0"/>
              <a:t>It also means understanding the RM process as defined by the framework </a:t>
            </a:r>
            <a:r>
              <a:rPr lang="en-US" dirty="0" smtClean="0"/>
              <a:t>team and </a:t>
            </a:r>
            <a:r>
              <a:rPr lang="en-US" dirty="0"/>
              <a:t>having the internal knowledge and expertise to implement </a:t>
            </a:r>
            <a:r>
              <a:rPr lang="en-US" dirty="0" smtClean="0"/>
              <a:t>it</a:t>
            </a:r>
          </a:p>
          <a:p>
            <a:r>
              <a:rPr lang="en-US" dirty="0" smtClean="0"/>
              <a:t>Finally</a:t>
            </a:r>
            <a:r>
              <a:rPr lang="en-US" dirty="0"/>
              <a:t>, it </a:t>
            </a:r>
            <a:r>
              <a:rPr lang="en-US" dirty="0" smtClean="0"/>
              <a:t>means ensuring </a:t>
            </a:r>
            <a:r>
              <a:rPr lang="en-US" dirty="0"/>
              <a:t>that all members of the RM process team understand the organization’s </a:t>
            </a:r>
            <a:r>
              <a:rPr lang="en-US" dirty="0" smtClean="0"/>
              <a:t>risk appetite </a:t>
            </a:r>
            <a:r>
              <a:rPr lang="en-US" dirty="0"/>
              <a:t>statement and are able to use the risk appetite to translate that statement </a:t>
            </a:r>
            <a:r>
              <a:rPr lang="en-US" dirty="0" smtClean="0"/>
              <a:t>into the </a:t>
            </a:r>
            <a:r>
              <a:rPr lang="en-US" dirty="0"/>
              <a:t>appropriate risk treatment when the time </a:t>
            </a:r>
            <a:r>
              <a:rPr lang="en-US" dirty="0" smtClean="0"/>
              <a:t>comes</a:t>
            </a:r>
            <a:endParaRPr lang="en-US" dirty="0"/>
          </a:p>
        </p:txBody>
      </p:sp>
      <p:sp>
        <p:nvSpPr>
          <p:cNvPr id="3" name="Title 2"/>
          <p:cNvSpPr>
            <a:spLocks noGrp="1"/>
          </p:cNvSpPr>
          <p:nvPr>
            <p:ph type="title"/>
          </p:nvPr>
        </p:nvSpPr>
        <p:spPr>
          <a:xfrm>
            <a:off x="762000" y="188122"/>
            <a:ext cx="8026400" cy="732508"/>
          </a:xfrm>
        </p:spPr>
        <p:txBody>
          <a:bodyPr/>
          <a:lstStyle/>
          <a:p>
            <a:r>
              <a:rPr lang="en-US" dirty="0" smtClean="0"/>
              <a:t>RM Process Preparation—Establishing the Context</a:t>
            </a:r>
            <a:endParaRPr lang="en-US" dirty="0"/>
          </a:p>
        </p:txBody>
      </p:sp>
    </p:spTree>
    <p:extLst>
      <p:ext uri="{BB962C8B-B14F-4D97-AF65-F5344CB8AC3E}">
        <p14:creationId xmlns:p14="http://schemas.microsoft.com/office/powerpoint/2010/main" val="464101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884414"/>
          </a:xfrm>
        </p:spPr>
        <p:txBody>
          <a:bodyPr/>
          <a:lstStyle/>
          <a:p>
            <a:r>
              <a:rPr lang="en-US" dirty="0"/>
              <a:t>The first operational phase of the RM process is the identification of </a:t>
            </a:r>
            <a:r>
              <a:rPr lang="en-US" dirty="0" smtClean="0"/>
              <a:t>risk, which begins </a:t>
            </a:r>
            <a:r>
              <a:rPr lang="en-US" dirty="0"/>
              <a:t>with the process of </a:t>
            </a:r>
            <a:r>
              <a:rPr lang="en-US" dirty="0" smtClean="0"/>
              <a:t>self-examination</a:t>
            </a:r>
          </a:p>
          <a:p>
            <a:r>
              <a:rPr lang="en-US" dirty="0" smtClean="0"/>
              <a:t>At </a:t>
            </a:r>
            <a:r>
              <a:rPr lang="en-US" dirty="0"/>
              <a:t>this stage, managers </a:t>
            </a:r>
            <a:r>
              <a:rPr lang="en-US" dirty="0" smtClean="0"/>
              <a:t>must:</a:t>
            </a:r>
          </a:p>
          <a:p>
            <a:pPr marL="742950" lvl="1" indent="-514350">
              <a:buFont typeface="+mj-lt"/>
              <a:buAutoNum type="arabicPeriod"/>
            </a:pPr>
            <a:r>
              <a:rPr lang="en-US" dirty="0" smtClean="0"/>
              <a:t>identify </a:t>
            </a:r>
            <a:r>
              <a:rPr lang="en-US" dirty="0"/>
              <a:t>the </a:t>
            </a:r>
            <a:r>
              <a:rPr lang="en-US" dirty="0" smtClean="0"/>
              <a:t>organization’s information </a:t>
            </a:r>
            <a:r>
              <a:rPr lang="en-US" dirty="0"/>
              <a:t>assets, </a:t>
            </a:r>
            <a:endParaRPr lang="en-US" dirty="0" smtClean="0"/>
          </a:p>
          <a:p>
            <a:pPr marL="742950" lvl="1" indent="-514350">
              <a:buFont typeface="+mj-lt"/>
              <a:buAutoNum type="arabicPeriod"/>
            </a:pPr>
            <a:r>
              <a:rPr lang="en-US" dirty="0" smtClean="0"/>
              <a:t>classify </a:t>
            </a:r>
            <a:r>
              <a:rPr lang="en-US" dirty="0"/>
              <a:t>them, </a:t>
            </a:r>
            <a:endParaRPr lang="en-US" dirty="0" smtClean="0"/>
          </a:p>
          <a:p>
            <a:pPr marL="742950" lvl="1" indent="-514350">
              <a:buFont typeface="+mj-lt"/>
              <a:buAutoNum type="arabicPeriod"/>
            </a:pPr>
            <a:r>
              <a:rPr lang="en-US" dirty="0" smtClean="0"/>
              <a:t>categorize </a:t>
            </a:r>
            <a:r>
              <a:rPr lang="en-US" dirty="0"/>
              <a:t>them into useful groups, and </a:t>
            </a:r>
            <a:endParaRPr lang="en-US" dirty="0" smtClean="0"/>
          </a:p>
          <a:p>
            <a:pPr marL="742950" lvl="1" indent="-514350">
              <a:buFont typeface="+mj-lt"/>
              <a:buAutoNum type="arabicPeriod"/>
            </a:pPr>
            <a:r>
              <a:rPr lang="en-US" dirty="0" smtClean="0"/>
              <a:t>prioritize </a:t>
            </a:r>
            <a:r>
              <a:rPr lang="en-US" dirty="0"/>
              <a:t>them by overall </a:t>
            </a:r>
            <a:r>
              <a:rPr lang="en-US" dirty="0" smtClean="0"/>
              <a:t>importance</a:t>
            </a:r>
          </a:p>
          <a:p>
            <a:r>
              <a:rPr lang="en-US" dirty="0"/>
              <a:t>The RM process team has to initially confirm or define the categories </a:t>
            </a:r>
            <a:r>
              <a:rPr lang="en-US" dirty="0" smtClean="0"/>
              <a:t>and classifications </a:t>
            </a:r>
            <a:r>
              <a:rPr lang="en-US" dirty="0"/>
              <a:t>to be used for the information assets, once identified</a:t>
            </a:r>
          </a:p>
        </p:txBody>
      </p:sp>
      <p:sp>
        <p:nvSpPr>
          <p:cNvPr id="3" name="Title 2"/>
          <p:cNvSpPr>
            <a:spLocks noGrp="1"/>
          </p:cNvSpPr>
          <p:nvPr>
            <p:ph type="title"/>
          </p:nvPr>
        </p:nvSpPr>
        <p:spPr/>
        <p:txBody>
          <a:bodyPr/>
          <a:lstStyle/>
          <a:p>
            <a:r>
              <a:rPr lang="en-US" dirty="0" smtClean="0"/>
              <a:t>Risk Assessment: Risk Identification</a:t>
            </a:r>
            <a:endParaRPr lang="en-US" dirty="0"/>
          </a:p>
        </p:txBody>
      </p:sp>
    </p:spTree>
    <p:extLst>
      <p:ext uri="{BB962C8B-B14F-4D97-AF65-F5344CB8AC3E}">
        <p14:creationId xmlns:p14="http://schemas.microsoft.com/office/powerpoint/2010/main" val="587739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41600" y="2050447"/>
            <a:ext cx="6172200" cy="732508"/>
          </a:xfrm>
        </p:spPr>
        <p:txBody>
          <a:bodyPr/>
          <a:lstStyle/>
          <a:p>
            <a:r>
              <a:rPr lang="en-US" dirty="0" smtClean="0"/>
              <a:t>Introduction to the Management of Risk in Information Security </a:t>
            </a:r>
            <a:endParaRPr lang="en-US" dirty="0"/>
          </a:p>
        </p:txBody>
      </p:sp>
      <p:sp>
        <p:nvSpPr>
          <p:cNvPr id="7" name="Text Placeholder 6"/>
          <p:cNvSpPr>
            <a:spLocks noGrp="1"/>
          </p:cNvSpPr>
          <p:nvPr>
            <p:ph type="body" idx="1"/>
          </p:nvPr>
        </p:nvSpPr>
        <p:spPr/>
        <p:txBody>
          <a:bodyPr/>
          <a:lstStyle/>
          <a:p>
            <a:r>
              <a:rPr lang="en-US" dirty="0" smtClean="0"/>
              <a:t>Chapter 06: Risk Management: Assessing Risk</a:t>
            </a:r>
            <a:endParaRPr lang="en-US" dirty="0"/>
          </a:p>
        </p:txBody>
      </p:sp>
    </p:spTree>
    <p:extLst>
      <p:ext uri="{BB962C8B-B14F-4D97-AF65-F5344CB8AC3E}">
        <p14:creationId xmlns:p14="http://schemas.microsoft.com/office/powerpoint/2010/main" val="149837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3991862"/>
          </a:xfrm>
        </p:spPr>
        <p:txBody>
          <a:bodyPr/>
          <a:lstStyle/>
          <a:p>
            <a:r>
              <a:rPr lang="en-US" dirty="0"/>
              <a:t>The risk identification process begins with the identification and cataloging </a:t>
            </a:r>
            <a:r>
              <a:rPr lang="en-US" dirty="0" smtClean="0"/>
              <a:t>of information </a:t>
            </a:r>
            <a:r>
              <a:rPr lang="en-US" dirty="0"/>
              <a:t>assets, including people, procedures, data, software, hardware, </a:t>
            </a:r>
            <a:r>
              <a:rPr lang="en-US" dirty="0" smtClean="0"/>
              <a:t>and networking elements</a:t>
            </a:r>
          </a:p>
          <a:p>
            <a:r>
              <a:rPr lang="en-US" dirty="0"/>
              <a:t>In the most </a:t>
            </a:r>
            <a:r>
              <a:rPr lang="en-US" dirty="0" smtClean="0"/>
              <a:t>general sense</a:t>
            </a:r>
            <a:r>
              <a:rPr lang="en-US" dirty="0"/>
              <a:t>, an information asset is any asset that collects, stores, processes, or </a:t>
            </a:r>
            <a:r>
              <a:rPr lang="en-US" dirty="0" smtClean="0"/>
              <a:t>transmits information</a:t>
            </a:r>
            <a:r>
              <a:rPr lang="en-US" dirty="0"/>
              <a:t>, or any collection, set, or database of information that is of value to </a:t>
            </a:r>
            <a:r>
              <a:rPr lang="en-US" dirty="0" smtClean="0"/>
              <a:t>the organization</a:t>
            </a:r>
          </a:p>
          <a:p>
            <a:endParaRPr lang="en-US" dirty="0"/>
          </a:p>
        </p:txBody>
      </p:sp>
      <p:sp>
        <p:nvSpPr>
          <p:cNvPr id="3" name="Title 2"/>
          <p:cNvSpPr>
            <a:spLocks noGrp="1"/>
          </p:cNvSpPr>
          <p:nvPr>
            <p:ph type="title"/>
          </p:nvPr>
        </p:nvSpPr>
        <p:spPr/>
        <p:txBody>
          <a:bodyPr/>
          <a:lstStyle/>
          <a:p>
            <a:r>
              <a:rPr lang="en-US" dirty="0" smtClean="0"/>
              <a:t>Identification of Information Assets</a:t>
            </a:r>
            <a:endParaRPr lang="en-US" dirty="0"/>
          </a:p>
        </p:txBody>
      </p:sp>
    </p:spTree>
    <p:extLst>
      <p:ext uri="{BB962C8B-B14F-4D97-AF65-F5344CB8AC3E}">
        <p14:creationId xmlns:p14="http://schemas.microsoft.com/office/powerpoint/2010/main" val="4464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5219891"/>
          </a:xfrm>
        </p:spPr>
        <p:txBody>
          <a:bodyPr/>
          <a:lstStyle/>
          <a:p>
            <a:r>
              <a:rPr lang="en-US" dirty="0"/>
              <a:t>Some commercial RM applications simplify the decision by separating </a:t>
            </a:r>
            <a:r>
              <a:rPr lang="en-US" dirty="0" smtClean="0"/>
              <a:t>information assets </a:t>
            </a:r>
            <a:r>
              <a:rPr lang="en-US" dirty="0"/>
              <a:t>from </a:t>
            </a:r>
            <a:r>
              <a:rPr lang="en-US" dirty="0" smtClean="0"/>
              <a:t>media, which in </a:t>
            </a:r>
            <a:r>
              <a:rPr lang="en-US" dirty="0"/>
              <a:t>this context include hardware, integral operating systems</a:t>
            </a:r>
            <a:r>
              <a:rPr lang="en-US" dirty="0" smtClean="0"/>
              <a:t>, and </a:t>
            </a:r>
            <a:r>
              <a:rPr lang="en-US" dirty="0"/>
              <a:t>utilities that collect, store, process, and transmit information, leaving only </a:t>
            </a:r>
            <a:r>
              <a:rPr lang="en-US" dirty="0" smtClean="0"/>
              <a:t>the data </a:t>
            </a:r>
            <a:r>
              <a:rPr lang="en-US" dirty="0"/>
              <a:t>and applications designed to directly interface with the data as information </a:t>
            </a:r>
            <a:r>
              <a:rPr lang="en-US" dirty="0" smtClean="0"/>
              <a:t>assets for </a:t>
            </a:r>
            <a:r>
              <a:rPr lang="en-US" dirty="0"/>
              <a:t>the purposes of </a:t>
            </a:r>
            <a:r>
              <a:rPr lang="en-US" dirty="0" smtClean="0"/>
              <a:t>RM</a:t>
            </a:r>
          </a:p>
          <a:p>
            <a:r>
              <a:rPr lang="en-US" dirty="0"/>
              <a:t>By separating components that are much easier to replace (hardware and </a:t>
            </a:r>
            <a:r>
              <a:rPr lang="en-US" dirty="0" smtClean="0"/>
              <a:t>operating systems</a:t>
            </a:r>
            <a:r>
              <a:rPr lang="en-US" dirty="0"/>
              <a:t>) from the information assets that are in some cases almost irreplaceable, </a:t>
            </a:r>
            <a:r>
              <a:rPr lang="en-US" dirty="0" smtClean="0"/>
              <a:t>the RM </a:t>
            </a:r>
            <a:r>
              <a:rPr lang="en-US" dirty="0"/>
              <a:t>effort becomes much more straightforward</a:t>
            </a:r>
            <a:endParaRPr lang="en-US" b="1" dirty="0"/>
          </a:p>
        </p:txBody>
      </p:sp>
      <p:sp>
        <p:nvSpPr>
          <p:cNvPr id="3" name="Title 2"/>
          <p:cNvSpPr>
            <a:spLocks noGrp="1"/>
          </p:cNvSpPr>
          <p:nvPr>
            <p:ph type="title"/>
          </p:nvPr>
        </p:nvSpPr>
        <p:spPr/>
        <p:txBody>
          <a:bodyPr/>
          <a:lstStyle/>
          <a:p>
            <a:r>
              <a:rPr lang="en-US" dirty="0" smtClean="0"/>
              <a:t>Identification of Information </a:t>
            </a:r>
            <a:r>
              <a:rPr lang="en-US" dirty="0"/>
              <a:t>Assets </a:t>
            </a:r>
            <a:r>
              <a:rPr lang="en-US" dirty="0"/>
              <a:t>(Continued)</a:t>
            </a:r>
            <a:endParaRPr lang="en-US" dirty="0"/>
          </a:p>
        </p:txBody>
      </p:sp>
    </p:spTree>
    <p:extLst>
      <p:ext uri="{BB962C8B-B14F-4D97-AF65-F5344CB8AC3E}">
        <p14:creationId xmlns:p14="http://schemas.microsoft.com/office/powerpoint/2010/main" val="2118504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table provides Organizational Assets Used in Systems. The table has 3 columns and 6 rows. The column headings are as follows from left to right: Information System Components, Risk Management Components, Example Risk Management Components. The row entries are as follows. Row 1. Information System Components, People. Risk Management Components, Internal personnel and External personnel. Example Risk Management Components, trusted employees, Other staff members, People we trust outside our organization, Strangers. Row 2. Information System Components, Procedures. Risk Management Components, Procedures. Example Risk Management Components, IT and business-standard procedures and IT and business-sensitive procedures. Row 3. Information System Components, Data. Risk Management Components, Data or information. Example Risk Management Components, Transmission, Processing, Storage. Row 4. Information System Components, Software. Risk Management Components, Software. Example Risk Management Components, applications, Operating Systems, Utilities, Security components. Row 5. Information System Components, Hardware. Risk Management Components, Hardware. Example Risk Management Components, Systems and peripherals, Security devices, Network-attached process control devices and other embedded systems such as Internet of Things. Row 6. Information System Components, Networking. Risk Management Components, Networking. Example Risk Management Components, Local area network components, Intranet components, Internet or extranet components.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900" y="272546"/>
            <a:ext cx="6934200" cy="6111432"/>
          </a:xfrm>
          <a:prstGeom prst="rect">
            <a:avLst/>
          </a:prstGeom>
        </p:spPr>
      </p:pic>
    </p:spTree>
    <p:extLst>
      <p:ext uri="{BB962C8B-B14F-4D97-AF65-F5344CB8AC3E}">
        <p14:creationId xmlns:p14="http://schemas.microsoft.com/office/powerpoint/2010/main" val="2618607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7"/>
          <p:cNvSpPr>
            <a:spLocks noGrp="1" noChangeArrowheads="1"/>
          </p:cNvSpPr>
          <p:nvPr>
            <p:ph type="body" idx="1"/>
          </p:nvPr>
        </p:nvSpPr>
        <p:spPr>
          <a:xfrm>
            <a:off x="365125" y="1538818"/>
            <a:ext cx="8415338" cy="4145750"/>
          </a:xfrm>
        </p:spPr>
        <p:txBody>
          <a:bodyPr/>
          <a:lstStyle/>
          <a:p>
            <a:r>
              <a:rPr lang="en-US" dirty="0" smtClean="0"/>
              <a:t>Many organizations use asset inventory systems to keep track of their hardware, network, and software components</a:t>
            </a:r>
          </a:p>
          <a:p>
            <a:r>
              <a:rPr lang="en-US" dirty="0" smtClean="0"/>
              <a:t>Whether automated or manual, the inventory process requires a certain amount of planning </a:t>
            </a:r>
          </a:p>
          <a:p>
            <a:r>
              <a:rPr lang="en-US" dirty="0" smtClean="0"/>
              <a:t>Determine which attributes of each of these information assets should be tracked, which will depend on the needs of the organization and its risk management efforts</a:t>
            </a:r>
          </a:p>
        </p:txBody>
      </p:sp>
      <p:sp>
        <p:nvSpPr>
          <p:cNvPr id="14339" name="Rectangle 6"/>
          <p:cNvSpPr>
            <a:spLocks noGrp="1" noChangeArrowheads="1"/>
          </p:cNvSpPr>
          <p:nvPr>
            <p:ph type="title"/>
          </p:nvPr>
        </p:nvSpPr>
        <p:spPr/>
        <p:txBody>
          <a:bodyPr/>
          <a:lstStyle/>
          <a:p>
            <a:r>
              <a:rPr lang="en-US" dirty="0" smtClean="0"/>
              <a:t>Identifying Hardware, Software, and Network Assets</a:t>
            </a:r>
          </a:p>
        </p:txBody>
      </p:sp>
    </p:spTree>
    <p:extLst>
      <p:ext uri="{BB962C8B-B14F-4D97-AF65-F5344CB8AC3E}">
        <p14:creationId xmlns:p14="http://schemas.microsoft.com/office/powerpoint/2010/main" val="37233554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188122"/>
            <a:ext cx="8026400" cy="732508"/>
          </a:xfrm>
        </p:spPr>
        <p:txBody>
          <a:bodyPr/>
          <a:lstStyle/>
          <a:p>
            <a:r>
              <a:rPr lang="en-US" dirty="0" smtClean="0"/>
              <a:t>Identifying Hardware, Software, and Network </a:t>
            </a:r>
            <a:r>
              <a:rPr lang="en-US" dirty="0"/>
              <a:t>Assets </a:t>
            </a:r>
            <a:r>
              <a:rPr lang="en-US" dirty="0"/>
              <a:t>(Continued)</a:t>
            </a:r>
            <a:endParaRPr lang="en-US" dirty="0"/>
          </a:p>
        </p:txBody>
      </p:sp>
      <p:sp>
        <p:nvSpPr>
          <p:cNvPr id="4" name="Rectangle 7"/>
          <p:cNvSpPr>
            <a:spLocks noGrp="1" noChangeArrowheads="1"/>
          </p:cNvSpPr>
          <p:nvPr>
            <p:ph sz="half" idx="1"/>
          </p:nvPr>
        </p:nvSpPr>
        <p:spPr>
          <a:xfrm>
            <a:off x="457200" y="2895600"/>
            <a:ext cx="4038600" cy="2917722"/>
          </a:xfrm>
        </p:spPr>
        <p:txBody>
          <a:bodyPr/>
          <a:lstStyle/>
          <a:p>
            <a:pPr lvl="1"/>
            <a:r>
              <a:rPr lang="en-US" dirty="0" smtClean="0"/>
              <a:t>Name</a:t>
            </a:r>
            <a:endParaRPr lang="en-US" dirty="0"/>
          </a:p>
          <a:p>
            <a:pPr lvl="1"/>
            <a:r>
              <a:rPr lang="en-US" dirty="0"/>
              <a:t>Asset tag</a:t>
            </a:r>
          </a:p>
          <a:p>
            <a:pPr lvl="1"/>
            <a:r>
              <a:rPr lang="en-US" dirty="0"/>
              <a:t>IP address</a:t>
            </a:r>
          </a:p>
          <a:p>
            <a:pPr lvl="1"/>
            <a:r>
              <a:rPr lang="en-US" dirty="0"/>
              <a:t>MAC address</a:t>
            </a:r>
          </a:p>
          <a:p>
            <a:pPr lvl="1"/>
            <a:r>
              <a:rPr lang="en-US" dirty="0"/>
              <a:t>Asset type</a:t>
            </a:r>
          </a:p>
          <a:p>
            <a:pPr lvl="1"/>
            <a:r>
              <a:rPr lang="en-US" dirty="0"/>
              <a:t>Serial number</a:t>
            </a:r>
          </a:p>
          <a:p>
            <a:pPr lvl="1"/>
            <a:r>
              <a:rPr lang="en-US" dirty="0"/>
              <a:t>Manufacturer </a:t>
            </a:r>
            <a:r>
              <a:rPr lang="en-US" dirty="0" smtClean="0"/>
              <a:t>name</a:t>
            </a:r>
            <a:endParaRPr lang="en-US" dirty="0"/>
          </a:p>
        </p:txBody>
      </p:sp>
      <p:sp>
        <p:nvSpPr>
          <p:cNvPr id="5" name="Content Placeholder 3"/>
          <p:cNvSpPr txBox="1">
            <a:spLocks/>
          </p:cNvSpPr>
          <p:nvPr/>
        </p:nvSpPr>
        <p:spPr>
          <a:xfrm>
            <a:off x="4648200" y="2895600"/>
            <a:ext cx="4038600" cy="2819400"/>
          </a:xfrm>
          <a:prstGeom prst="rect">
            <a:avLst/>
          </a:prstGeom>
        </p:spPr>
        <p:txBody>
          <a:bodyPr/>
          <a:lstStyle>
            <a:lvl1pPr marL="171450" indent="-171450" algn="l" defTabSz="914400" rtl="0" eaLnBrk="1" latinLnBrk="0" hangingPunct="1">
              <a:lnSpc>
                <a:spcPct val="95000"/>
              </a:lnSpc>
              <a:spcBef>
                <a:spcPts val="1200"/>
              </a:spcBef>
              <a:buClr>
                <a:schemeClr val="accent2"/>
              </a:buClr>
              <a:buFont typeface="Arial" pitchFamily="34" charset="0"/>
              <a:buChar char="•"/>
              <a:defRPr sz="28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24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fontAlgn="auto">
              <a:spcAft>
                <a:spcPts val="0"/>
              </a:spcAft>
            </a:pPr>
            <a:r>
              <a:rPr lang="en-US" dirty="0" smtClean="0"/>
              <a:t>Manufacturer’s model or part number</a:t>
            </a:r>
          </a:p>
          <a:p>
            <a:pPr lvl="1" fontAlgn="auto">
              <a:spcAft>
                <a:spcPts val="0"/>
              </a:spcAft>
            </a:pPr>
            <a:r>
              <a:rPr lang="en-US" dirty="0" smtClean="0"/>
              <a:t>Software version, update revision, or FCO number</a:t>
            </a:r>
          </a:p>
          <a:p>
            <a:pPr lvl="1" fontAlgn="auto">
              <a:spcAft>
                <a:spcPts val="0"/>
              </a:spcAft>
            </a:pPr>
            <a:r>
              <a:rPr lang="en-US" dirty="0" smtClean="0"/>
              <a:t>Physical location</a:t>
            </a:r>
          </a:p>
          <a:p>
            <a:pPr lvl="1" fontAlgn="auto">
              <a:spcAft>
                <a:spcPts val="0"/>
              </a:spcAft>
            </a:pPr>
            <a:r>
              <a:rPr lang="en-US" dirty="0" smtClean="0"/>
              <a:t>Logical location</a:t>
            </a:r>
          </a:p>
          <a:p>
            <a:pPr lvl="1" fontAlgn="auto">
              <a:spcAft>
                <a:spcPts val="0"/>
              </a:spcAft>
            </a:pPr>
            <a:r>
              <a:rPr lang="en-US" dirty="0" smtClean="0"/>
              <a:t>Controlling entity</a:t>
            </a:r>
          </a:p>
          <a:p>
            <a:pPr fontAlgn="auto">
              <a:spcAft>
                <a:spcPts val="0"/>
              </a:spcAft>
            </a:pPr>
            <a:endParaRPr lang="en-US" dirty="0" smtClean="0"/>
          </a:p>
          <a:p>
            <a:pPr fontAlgn="auto">
              <a:spcAft>
                <a:spcPts val="0"/>
              </a:spcAft>
            </a:pPr>
            <a:endParaRPr lang="en-US" dirty="0"/>
          </a:p>
        </p:txBody>
      </p:sp>
      <p:sp>
        <p:nvSpPr>
          <p:cNvPr id="6" name="Rectangle 7"/>
          <p:cNvSpPr txBox="1">
            <a:spLocks noChangeArrowheads="1"/>
          </p:cNvSpPr>
          <p:nvPr/>
        </p:nvSpPr>
        <p:spPr>
          <a:xfrm>
            <a:off x="365125" y="1538818"/>
            <a:ext cx="8415338" cy="1228028"/>
          </a:xfrm>
          <a:prstGeom prst="rect">
            <a:avLst/>
          </a:prstGeom>
        </p:spPr>
        <p:txBody>
          <a:bodyPr vert="horz" wrap="square" lIns="0" tIns="0" rIns="0" bIns="0" rtlCol="0">
            <a:spAutoFit/>
          </a:bodyPr>
          <a:lstStyle>
            <a:lvl1pPr marL="171450" indent="-171450" algn="l" defTabSz="914400" rtl="0" eaLnBrk="1" latinLnBrk="0" hangingPunct="1">
              <a:lnSpc>
                <a:spcPct val="95000"/>
              </a:lnSpc>
              <a:spcBef>
                <a:spcPts val="1200"/>
              </a:spcBef>
              <a:buClr>
                <a:schemeClr val="accent2"/>
              </a:buClr>
              <a:buFont typeface="Arial" pitchFamily="34" charset="0"/>
              <a:buChar char="•"/>
              <a:defRPr sz="28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24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When deciding which attributes to track for each information asset, consider the following list of potential attributes:</a:t>
            </a:r>
          </a:p>
        </p:txBody>
      </p:sp>
    </p:spTree>
    <p:extLst>
      <p:ext uri="{BB962C8B-B14F-4D97-AF65-F5344CB8AC3E}">
        <p14:creationId xmlns:p14="http://schemas.microsoft.com/office/powerpoint/2010/main" val="2353974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7"/>
          <p:cNvSpPr>
            <a:spLocks noGrp="1" noChangeArrowheads="1"/>
          </p:cNvSpPr>
          <p:nvPr>
            <p:ph type="body" idx="1"/>
          </p:nvPr>
        </p:nvSpPr>
        <p:spPr/>
        <p:txBody>
          <a:bodyPr/>
          <a:lstStyle/>
          <a:p>
            <a:r>
              <a:rPr lang="en-US" dirty="0" smtClean="0"/>
              <a:t>Responsibility for identifying, describing, and evaluating these information assets should be assigned to managers who possess the necessary knowledge, experience, and judgment</a:t>
            </a:r>
          </a:p>
          <a:p>
            <a:r>
              <a:rPr lang="en-US" dirty="0" smtClean="0"/>
              <a:t>As these assets are identified, they should be recorded via a reliable data-handling process like the one used for hardware and software</a:t>
            </a:r>
          </a:p>
        </p:txBody>
      </p:sp>
      <p:sp>
        <p:nvSpPr>
          <p:cNvPr id="16387" name="Rectangle 6"/>
          <p:cNvSpPr>
            <a:spLocks noGrp="1" noChangeArrowheads="1"/>
          </p:cNvSpPr>
          <p:nvPr>
            <p:ph type="title"/>
          </p:nvPr>
        </p:nvSpPr>
        <p:spPr>
          <a:xfrm>
            <a:off x="762000" y="188122"/>
            <a:ext cx="8026400" cy="732508"/>
          </a:xfrm>
        </p:spPr>
        <p:txBody>
          <a:bodyPr/>
          <a:lstStyle/>
          <a:p>
            <a:r>
              <a:rPr lang="en-US" dirty="0" smtClean="0"/>
              <a:t>Identifying People, Procedures, and Data Assets </a:t>
            </a:r>
          </a:p>
        </p:txBody>
      </p:sp>
    </p:spTree>
    <p:extLst>
      <p:ext uri="{BB962C8B-B14F-4D97-AF65-F5344CB8AC3E}">
        <p14:creationId xmlns:p14="http://schemas.microsoft.com/office/powerpoint/2010/main" val="12529171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188122"/>
            <a:ext cx="8026400" cy="732508"/>
          </a:xfrm>
        </p:spPr>
        <p:txBody>
          <a:bodyPr/>
          <a:lstStyle/>
          <a:p>
            <a:r>
              <a:rPr lang="en-US" dirty="0"/>
              <a:t>Identifying People, </a:t>
            </a:r>
            <a:r>
              <a:rPr lang="en-US" dirty="0" smtClean="0"/>
              <a:t>Procedures, and Data Assets </a:t>
            </a:r>
            <a:r>
              <a:rPr lang="en-US" dirty="0"/>
              <a:t>(Continued) </a:t>
            </a:r>
            <a:endParaRPr lang="en-US" dirty="0"/>
          </a:p>
        </p:txBody>
      </p:sp>
      <p:sp>
        <p:nvSpPr>
          <p:cNvPr id="4" name="Rectangle 7"/>
          <p:cNvSpPr>
            <a:spLocks noGrp="1" noChangeArrowheads="1"/>
          </p:cNvSpPr>
          <p:nvPr>
            <p:ph sz="half" idx="1"/>
          </p:nvPr>
        </p:nvSpPr>
        <p:spPr>
          <a:xfrm>
            <a:off x="457200" y="1066800"/>
            <a:ext cx="4038600" cy="5349157"/>
          </a:xfrm>
        </p:spPr>
        <p:txBody>
          <a:bodyPr/>
          <a:lstStyle/>
          <a:p>
            <a:r>
              <a:rPr lang="en-US" sz="2400" dirty="0" smtClean="0"/>
              <a:t>People</a:t>
            </a:r>
          </a:p>
          <a:p>
            <a:pPr lvl="1"/>
            <a:r>
              <a:rPr lang="en-US" sz="2000" dirty="0" smtClean="0"/>
              <a:t>Position name/number/ID</a:t>
            </a:r>
          </a:p>
          <a:p>
            <a:pPr lvl="1"/>
            <a:r>
              <a:rPr lang="en-US" sz="2000" dirty="0" smtClean="0"/>
              <a:t>Supervisor name/number/ID</a:t>
            </a:r>
          </a:p>
          <a:p>
            <a:pPr lvl="1"/>
            <a:r>
              <a:rPr lang="en-US" sz="2000" dirty="0" smtClean="0"/>
              <a:t>Security clearance level</a:t>
            </a:r>
          </a:p>
          <a:p>
            <a:pPr lvl="1"/>
            <a:r>
              <a:rPr lang="en-US" sz="2000" dirty="0" smtClean="0"/>
              <a:t>Special skills</a:t>
            </a:r>
          </a:p>
          <a:p>
            <a:r>
              <a:rPr lang="en-US" sz="2400" dirty="0" smtClean="0"/>
              <a:t>Procedures</a:t>
            </a:r>
          </a:p>
          <a:p>
            <a:pPr lvl="1"/>
            <a:r>
              <a:rPr lang="en-US" sz="2000" dirty="0" smtClean="0"/>
              <a:t>Description</a:t>
            </a:r>
          </a:p>
          <a:p>
            <a:pPr lvl="1"/>
            <a:r>
              <a:rPr lang="en-US" sz="2000" dirty="0" smtClean="0"/>
              <a:t>Intended purpose</a:t>
            </a:r>
          </a:p>
          <a:p>
            <a:pPr lvl="1"/>
            <a:r>
              <a:rPr lang="en-US" sz="2000" dirty="0" smtClean="0"/>
              <a:t>Software/hardware/networking elements to which it is tied </a:t>
            </a:r>
          </a:p>
          <a:p>
            <a:pPr lvl="1"/>
            <a:r>
              <a:rPr lang="en-US" sz="2000" dirty="0" smtClean="0"/>
              <a:t>Location where procedure documents are stored for reference</a:t>
            </a:r>
          </a:p>
          <a:p>
            <a:pPr lvl="1"/>
            <a:r>
              <a:rPr lang="en-US" sz="2000" dirty="0" smtClean="0"/>
              <a:t>Location where documents are stored for update purposes</a:t>
            </a:r>
          </a:p>
        </p:txBody>
      </p:sp>
      <p:sp>
        <p:nvSpPr>
          <p:cNvPr id="5" name="Content Placeholder 7"/>
          <p:cNvSpPr txBox="1">
            <a:spLocks/>
          </p:cNvSpPr>
          <p:nvPr/>
        </p:nvSpPr>
        <p:spPr>
          <a:xfrm>
            <a:off x="4648200" y="1066800"/>
            <a:ext cx="4038600" cy="4525963"/>
          </a:xfrm>
          <a:prstGeom prst="rect">
            <a:avLst/>
          </a:prstGeom>
        </p:spPr>
        <p:txBody>
          <a:bodyPr/>
          <a:lstStyle>
            <a:lvl1pPr marL="171450" indent="-171450" algn="l" defTabSz="914400" rtl="0" eaLnBrk="1" latinLnBrk="0" hangingPunct="1">
              <a:lnSpc>
                <a:spcPct val="95000"/>
              </a:lnSpc>
              <a:spcBef>
                <a:spcPts val="1200"/>
              </a:spcBef>
              <a:buClr>
                <a:schemeClr val="accent2"/>
              </a:buClr>
              <a:buFont typeface="Arial" pitchFamily="34" charset="0"/>
              <a:buChar char="•"/>
              <a:defRPr sz="2800" kern="1200">
                <a:solidFill>
                  <a:schemeClr val="tx1">
                    <a:lumMod val="75000"/>
                    <a:lumOff val="25000"/>
                  </a:schemeClr>
                </a:solidFill>
                <a:latin typeface="+mn-lt"/>
                <a:ea typeface="+mn-ea"/>
                <a:cs typeface="+mn-cs"/>
              </a:defRPr>
            </a:lvl1pPr>
            <a:lvl2pPr marL="400050" indent="-171450" algn="l" defTabSz="914400" rtl="0" eaLnBrk="1" latinLnBrk="0" hangingPunct="1">
              <a:lnSpc>
                <a:spcPct val="95000"/>
              </a:lnSpc>
              <a:spcBef>
                <a:spcPts val="600"/>
              </a:spcBef>
              <a:buClr>
                <a:schemeClr val="accent1"/>
              </a:buClr>
              <a:buFont typeface="Arial" pitchFamily="34" charset="0"/>
              <a:buChar char="•"/>
              <a:defRPr sz="2400" kern="1200">
                <a:solidFill>
                  <a:schemeClr val="tx1">
                    <a:lumMod val="75000"/>
                    <a:lumOff val="25000"/>
                  </a:schemeClr>
                </a:solidFill>
                <a:latin typeface="+mn-lt"/>
                <a:ea typeface="+mn-ea"/>
                <a:cs typeface="+mn-cs"/>
              </a:defRPr>
            </a:lvl2pPr>
            <a:lvl3pPr marL="571500" indent="-114300" algn="l" defTabSz="914400" rtl="0" eaLnBrk="1" latinLnBrk="0" hangingPunct="1">
              <a:lnSpc>
                <a:spcPct val="95000"/>
              </a:lnSpc>
              <a:spcBef>
                <a:spcPct val="200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74295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4pPr>
            <a:lvl5pPr marL="914400" indent="-114300" algn="l" defTabSz="914400" rtl="0" eaLnBrk="1" latinLnBrk="0" hangingPunct="1">
              <a:lnSpc>
                <a:spcPct val="95000"/>
              </a:lnSpc>
              <a:spcBef>
                <a:spcPct val="20000"/>
              </a:spcBef>
              <a:buFont typeface="Arial"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400" dirty="0" smtClean="0"/>
              <a:t>Data</a:t>
            </a:r>
          </a:p>
          <a:p>
            <a:pPr lvl="1" fontAlgn="auto">
              <a:spcAft>
                <a:spcPts val="0"/>
              </a:spcAft>
            </a:pPr>
            <a:r>
              <a:rPr lang="en-US" sz="2000" dirty="0" smtClean="0"/>
              <a:t>Classification</a:t>
            </a:r>
          </a:p>
          <a:p>
            <a:pPr lvl="1" fontAlgn="auto">
              <a:spcAft>
                <a:spcPts val="0"/>
              </a:spcAft>
            </a:pPr>
            <a:r>
              <a:rPr lang="en-US" sz="2000" dirty="0" smtClean="0"/>
              <a:t>Owner/creator/manager</a:t>
            </a:r>
          </a:p>
          <a:p>
            <a:pPr lvl="1" fontAlgn="auto">
              <a:spcAft>
                <a:spcPts val="0"/>
              </a:spcAft>
            </a:pPr>
            <a:r>
              <a:rPr lang="en-US" sz="2000" dirty="0" smtClean="0"/>
              <a:t>Size of data structure</a:t>
            </a:r>
          </a:p>
          <a:p>
            <a:pPr lvl="1" fontAlgn="auto">
              <a:spcAft>
                <a:spcPts val="0"/>
              </a:spcAft>
            </a:pPr>
            <a:r>
              <a:rPr lang="en-US" sz="2000" dirty="0" smtClean="0"/>
              <a:t>Data organization used</a:t>
            </a:r>
          </a:p>
          <a:p>
            <a:pPr lvl="1" fontAlgn="auto">
              <a:spcAft>
                <a:spcPts val="0"/>
              </a:spcAft>
            </a:pPr>
            <a:r>
              <a:rPr lang="en-US" sz="2000" dirty="0" smtClean="0"/>
              <a:t>Online or offline</a:t>
            </a:r>
          </a:p>
          <a:p>
            <a:pPr lvl="1" fontAlgn="auto">
              <a:spcAft>
                <a:spcPts val="0"/>
              </a:spcAft>
            </a:pPr>
            <a:r>
              <a:rPr lang="en-US" sz="2000" dirty="0" smtClean="0"/>
              <a:t>Physical Location</a:t>
            </a:r>
          </a:p>
          <a:p>
            <a:pPr lvl="1" fontAlgn="auto">
              <a:spcAft>
                <a:spcPts val="0"/>
              </a:spcAft>
            </a:pPr>
            <a:r>
              <a:rPr lang="en-US" sz="2000" dirty="0" smtClean="0"/>
              <a:t>Media access method</a:t>
            </a:r>
          </a:p>
          <a:p>
            <a:pPr lvl="1" fontAlgn="auto">
              <a:spcAft>
                <a:spcPts val="0"/>
              </a:spcAft>
            </a:pPr>
            <a:r>
              <a:rPr lang="en-US" sz="2000" dirty="0" smtClean="0"/>
              <a:t>Backup procedures </a:t>
            </a:r>
          </a:p>
          <a:p>
            <a:pPr fontAlgn="auto">
              <a:spcAft>
                <a:spcPts val="0"/>
              </a:spcAft>
            </a:pPr>
            <a:endParaRPr lang="en-US" sz="2400" dirty="0"/>
          </a:p>
        </p:txBody>
      </p:sp>
    </p:spTree>
    <p:extLst>
      <p:ext uri="{BB962C8B-B14F-4D97-AF65-F5344CB8AC3E}">
        <p14:creationId xmlns:p14="http://schemas.microsoft.com/office/powerpoint/2010/main" val="1845454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ud-based components.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900" y="297555"/>
            <a:ext cx="6934200" cy="6063010"/>
          </a:xfrm>
          <a:prstGeom prst="rect">
            <a:avLst/>
          </a:prstGeom>
        </p:spPr>
      </p:pic>
    </p:spTree>
    <p:extLst>
      <p:ext uri="{BB962C8B-B14F-4D97-AF65-F5344CB8AC3E}">
        <p14:creationId xmlns:p14="http://schemas.microsoft.com/office/powerpoint/2010/main" val="1787394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7"/>
          <p:cNvSpPr>
            <a:spLocks noGrp="1" noChangeArrowheads="1"/>
          </p:cNvSpPr>
          <p:nvPr>
            <p:ph type="body" idx="1"/>
          </p:nvPr>
        </p:nvSpPr>
        <p:spPr>
          <a:xfrm>
            <a:off x="365125" y="1538818"/>
            <a:ext cx="8415338" cy="4475071"/>
          </a:xfrm>
        </p:spPr>
        <p:txBody>
          <a:bodyPr/>
          <a:lstStyle/>
          <a:p>
            <a:r>
              <a:rPr lang="en-US" sz="2400" dirty="0" smtClean="0"/>
              <a:t>Once the initial inventory is assembled, determine whether its asset categories are meaningful to the RM program</a:t>
            </a:r>
          </a:p>
          <a:p>
            <a:r>
              <a:rPr lang="en-US" sz="2400" dirty="0" smtClean="0"/>
              <a:t>Inventory should also reflect sensitivity and security priority assigned to each information asset</a:t>
            </a:r>
          </a:p>
          <a:p>
            <a:r>
              <a:rPr lang="en-US" sz="2400" dirty="0" smtClean="0"/>
              <a:t>A data classification scheme should be developed that categorizes these information assets based on their sensitivity and security needs</a:t>
            </a:r>
          </a:p>
          <a:p>
            <a:r>
              <a:rPr lang="en-US" sz="2400" dirty="0" smtClean="0"/>
              <a:t>Each of these categories designates the level of protection needed for a particular information asset</a:t>
            </a:r>
          </a:p>
          <a:p>
            <a:r>
              <a:rPr lang="en-US" sz="2400" dirty="0" smtClean="0"/>
              <a:t>Classification categories must be comprehensive and mutually exclusive</a:t>
            </a:r>
          </a:p>
        </p:txBody>
      </p:sp>
      <p:sp>
        <p:nvSpPr>
          <p:cNvPr id="18435" name="Rectangle 6"/>
          <p:cNvSpPr>
            <a:spLocks noGrp="1" noChangeArrowheads="1"/>
          </p:cNvSpPr>
          <p:nvPr>
            <p:ph type="title"/>
          </p:nvPr>
        </p:nvSpPr>
        <p:spPr/>
        <p:txBody>
          <a:bodyPr/>
          <a:lstStyle/>
          <a:p>
            <a:r>
              <a:rPr lang="en-US" dirty="0" smtClean="0"/>
              <a:t>Classifying and Categorizing Information Assets </a:t>
            </a:r>
          </a:p>
        </p:txBody>
      </p:sp>
    </p:spTree>
    <p:extLst>
      <p:ext uri="{BB962C8B-B14F-4D97-AF65-F5344CB8AC3E}">
        <p14:creationId xmlns:p14="http://schemas.microsoft.com/office/powerpoint/2010/main" val="1907819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a:spLocks noGrp="1" noChangeArrowheads="1"/>
          </p:cNvSpPr>
          <p:nvPr>
            <p:ph type="body" idx="1"/>
          </p:nvPr>
        </p:nvSpPr>
        <p:spPr>
          <a:xfrm>
            <a:off x="365125" y="1538818"/>
            <a:ext cx="8415338" cy="4825937"/>
          </a:xfrm>
        </p:spPr>
        <p:txBody>
          <a:bodyPr/>
          <a:lstStyle/>
          <a:p>
            <a:r>
              <a:rPr lang="en-US" sz="2400" dirty="0" smtClean="0"/>
              <a:t>As each information asset is identified, categorized, and classified, a relative value must be assigned</a:t>
            </a:r>
          </a:p>
          <a:p>
            <a:r>
              <a:rPr lang="en-US" sz="2400" dirty="0" smtClean="0"/>
              <a:t>Relative values are comparative judgments made to ensure that the most valuable information assets are given the highest priority, for example:</a:t>
            </a:r>
          </a:p>
          <a:p>
            <a:pPr lvl="1"/>
            <a:r>
              <a:rPr lang="en-US" sz="2000" dirty="0" smtClean="0"/>
              <a:t>Which information asset is the most critical to the success of the organization? </a:t>
            </a:r>
          </a:p>
          <a:p>
            <a:pPr lvl="1"/>
            <a:r>
              <a:rPr lang="en-US" sz="2000" dirty="0" smtClean="0"/>
              <a:t>Which information asset generates the most revenue? </a:t>
            </a:r>
          </a:p>
          <a:p>
            <a:pPr lvl="1"/>
            <a:r>
              <a:rPr lang="en-US" sz="2000" dirty="0" smtClean="0"/>
              <a:t>Which information asset generates the highest profitability? </a:t>
            </a:r>
          </a:p>
          <a:p>
            <a:pPr lvl="1"/>
            <a:r>
              <a:rPr lang="en-US" sz="2000" dirty="0" smtClean="0"/>
              <a:t>Which information asset is the most expensive to replace? </a:t>
            </a:r>
          </a:p>
          <a:p>
            <a:pPr lvl="1"/>
            <a:r>
              <a:rPr lang="en-US" sz="2000" dirty="0" smtClean="0"/>
              <a:t>Which information asset is the most expensive to protect? </a:t>
            </a:r>
          </a:p>
          <a:p>
            <a:pPr lvl="1"/>
            <a:r>
              <a:rPr lang="en-US" sz="2000" dirty="0" smtClean="0"/>
              <a:t>Which information asset’s loss or compromise would be the most embarrassing or cause the greatest liability?</a:t>
            </a:r>
          </a:p>
        </p:txBody>
      </p:sp>
      <p:sp>
        <p:nvSpPr>
          <p:cNvPr id="19459" name="Rectangle 6"/>
          <p:cNvSpPr>
            <a:spLocks noGrp="1" noChangeArrowheads="1"/>
          </p:cNvSpPr>
          <p:nvPr>
            <p:ph type="title"/>
          </p:nvPr>
        </p:nvSpPr>
        <p:spPr>
          <a:xfrm>
            <a:off x="762000" y="371249"/>
            <a:ext cx="8026400" cy="366254"/>
          </a:xfrm>
        </p:spPr>
        <p:txBody>
          <a:bodyPr/>
          <a:lstStyle/>
          <a:p>
            <a:r>
              <a:rPr lang="en-US" dirty="0" smtClean="0"/>
              <a:t>Assessing Values in Information Assets</a:t>
            </a:r>
          </a:p>
        </p:txBody>
      </p:sp>
    </p:spTree>
    <p:extLst>
      <p:ext uri="{BB962C8B-B14F-4D97-AF65-F5344CB8AC3E}">
        <p14:creationId xmlns:p14="http://schemas.microsoft.com/office/powerpoint/2010/main" val="1702990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7"/>
          <p:cNvSpPr>
            <a:spLocks noGrp="1" noChangeArrowheads="1"/>
          </p:cNvSpPr>
          <p:nvPr>
            <p:ph type="body" idx="1"/>
          </p:nvPr>
        </p:nvSpPr>
        <p:spPr>
          <a:xfrm>
            <a:off x="365125" y="1538818"/>
            <a:ext cx="8415338" cy="3327065"/>
          </a:xfrm>
        </p:spPr>
        <p:txBody>
          <a:bodyPr/>
          <a:lstStyle/>
          <a:p>
            <a:r>
              <a:rPr lang="en-US" i="1" dirty="0" smtClean="0"/>
              <a:t>Therefore I say: One who knows the enemy and knows himself will not be in danger in a hundred battles</a:t>
            </a:r>
          </a:p>
          <a:p>
            <a:r>
              <a:rPr lang="en-US" i="1" dirty="0" smtClean="0"/>
              <a:t>One who does not know the enemy but knows himself will sometimes win, sometimes lose</a:t>
            </a:r>
          </a:p>
          <a:p>
            <a:r>
              <a:rPr lang="en-US" i="1" dirty="0" smtClean="0"/>
              <a:t>One who does not know the enemy and does not know himself will be in danger in every battle</a:t>
            </a:r>
          </a:p>
          <a:p>
            <a:pPr marL="0" indent="0">
              <a:buNone/>
            </a:pPr>
            <a:r>
              <a:rPr lang="en-US" i="1" dirty="0" smtClean="0"/>
              <a:t>Sun Tzu</a:t>
            </a:r>
          </a:p>
        </p:txBody>
      </p:sp>
      <p:sp>
        <p:nvSpPr>
          <p:cNvPr id="6147" name="Rectangle 6"/>
          <p:cNvSpPr>
            <a:spLocks noGrp="1" noChangeArrowheads="1"/>
          </p:cNvSpPr>
          <p:nvPr>
            <p:ph type="title"/>
          </p:nvPr>
        </p:nvSpPr>
        <p:spPr/>
        <p:txBody>
          <a:bodyPr/>
          <a:lstStyle/>
          <a:p>
            <a:r>
              <a:rPr lang="en-US" dirty="0" smtClean="0"/>
              <a:t>Risk Management</a:t>
            </a:r>
          </a:p>
        </p:txBody>
      </p:sp>
    </p:spTree>
    <p:extLst>
      <p:ext uri="{BB962C8B-B14F-4D97-AF65-F5344CB8AC3E}">
        <p14:creationId xmlns:p14="http://schemas.microsoft.com/office/powerpoint/2010/main" val="6169607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ample asset classification scheme. The scheme has a system name, data evaluated, Evaluated by. Below them a table is displayed with three columns: Information asset, data classification and impact to profitability. Row 1: Information transmitted:  E D 1-Document set 1-logistics B O L to the outsourcer (outbound), confidential and high. Row 2: E D 2-Document set 2- Supplier orders (Outbound), confidential and high. Row 3: E D I Document set 2- Supplier fulfillment advice (inbound), confidential and medium. Row 4: Customer order via S S L (inbound), confidential and critical. Row 5: Customer service request via e-mail (inbound), private and medium. Row 6: D M Z Assets: Edge router, public and critical. Row 7: Web server hash tag 1-home page and core site, public and critical. Row 8: Web server hash tag 2-Application server, private and critical. Bottom right of the scheme notes are displayed, they are B O L-bill of lading, D M Z- demilitarized zone, E D I-electronic data interchange and S S L- secure socket lay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92442"/>
            <a:ext cx="6934200" cy="6072910"/>
          </a:xfrm>
          <a:prstGeom prst="rect">
            <a:avLst/>
          </a:prstGeom>
        </p:spPr>
      </p:pic>
    </p:spTree>
    <p:extLst>
      <p:ext uri="{BB962C8B-B14F-4D97-AF65-F5344CB8AC3E}">
        <p14:creationId xmlns:p14="http://schemas.microsoft.com/office/powerpoint/2010/main" val="2692588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shows the Importance of Asset page for Clearwater Complia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3100" y="274727"/>
            <a:ext cx="5257800" cy="6045690"/>
          </a:xfrm>
          <a:prstGeom prst="rect">
            <a:avLst/>
          </a:prstGeom>
        </p:spPr>
      </p:pic>
    </p:spTree>
    <p:extLst>
      <p:ext uri="{BB962C8B-B14F-4D97-AF65-F5344CB8AC3E}">
        <p14:creationId xmlns:p14="http://schemas.microsoft.com/office/powerpoint/2010/main" val="741791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7"/>
          <p:cNvSpPr>
            <a:spLocks noGrp="1" noChangeArrowheads="1"/>
          </p:cNvSpPr>
          <p:nvPr>
            <p:ph type="body" idx="1"/>
          </p:nvPr>
        </p:nvSpPr>
        <p:spPr>
          <a:xfrm>
            <a:off x="365125" y="1538818"/>
            <a:ext cx="8415338" cy="4555093"/>
          </a:xfrm>
        </p:spPr>
        <p:txBody>
          <a:bodyPr/>
          <a:lstStyle/>
          <a:p>
            <a:r>
              <a:rPr lang="en-US" dirty="0" smtClean="0"/>
              <a:t>The final step in the risk identification process is to prioritize, or rank order, the assets</a:t>
            </a:r>
          </a:p>
          <a:p>
            <a:r>
              <a:rPr lang="en-US" dirty="0" smtClean="0"/>
              <a:t>This goal can be achieved by using a weighted table analysis</a:t>
            </a:r>
          </a:p>
          <a:p>
            <a:r>
              <a:rPr lang="en-US" dirty="0"/>
              <a:t>Such tables can be used as a method of valuing information assets by </a:t>
            </a:r>
            <a:r>
              <a:rPr lang="en-US" dirty="0" smtClean="0"/>
              <a:t>ranking various </a:t>
            </a:r>
            <a:r>
              <a:rPr lang="en-US" dirty="0"/>
              <a:t>assets based on criteria specified by the </a:t>
            </a:r>
            <a:r>
              <a:rPr lang="en-US" dirty="0" smtClean="0"/>
              <a:t>organization</a:t>
            </a:r>
          </a:p>
          <a:p>
            <a:r>
              <a:rPr lang="en-US" dirty="0" smtClean="0"/>
              <a:t>This </a:t>
            </a:r>
            <a:r>
              <a:rPr lang="en-US" dirty="0"/>
              <a:t>method may </a:t>
            </a:r>
            <a:r>
              <a:rPr lang="en-US" dirty="0" smtClean="0"/>
              <a:t>prove to </a:t>
            </a:r>
            <a:r>
              <a:rPr lang="en-US" dirty="0"/>
              <a:t>be much more straightforward than a raw estimation based on some other </a:t>
            </a:r>
            <a:r>
              <a:rPr lang="en-US" dirty="0" smtClean="0"/>
              <a:t>more ambiguous </a:t>
            </a:r>
            <a:r>
              <a:rPr lang="en-US" dirty="0"/>
              <a:t>assessment</a:t>
            </a:r>
            <a:endParaRPr lang="en-US" dirty="0" smtClean="0"/>
          </a:p>
        </p:txBody>
      </p:sp>
      <p:sp>
        <p:nvSpPr>
          <p:cNvPr id="21507" name="Rectangle 6"/>
          <p:cNvSpPr>
            <a:spLocks noGrp="1" noChangeArrowheads="1"/>
          </p:cNvSpPr>
          <p:nvPr>
            <p:ph type="title"/>
          </p:nvPr>
        </p:nvSpPr>
        <p:spPr/>
        <p:txBody>
          <a:bodyPr/>
          <a:lstStyle/>
          <a:p>
            <a:r>
              <a:rPr lang="en-US" dirty="0" smtClean="0"/>
              <a:t>Prioritizing (Rank Ordering) Information Assets</a:t>
            </a:r>
          </a:p>
        </p:txBody>
      </p:sp>
    </p:spTree>
    <p:extLst>
      <p:ext uri="{BB962C8B-B14F-4D97-AF65-F5344CB8AC3E}">
        <p14:creationId xmlns:p14="http://schemas.microsoft.com/office/powerpoint/2010/main" val="21023631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table provides an Example of a Weighted Factor Analysis Worksheet. The table has 5 columns and 6 rows. The column headings are as follows from left to right: Information Asset, Criterion1: Impact on Revenue, Criterion 2: Impact on Profitability, Criterion 3: Impact on Public Image, Weighted Score. The row entries are as follows. Row 1. Information Asset, Criterion weight 1 to 100; must total 100. Criterion1: Impact on Revenue, 30. Criterion 2: Impact on Profitability, 40. Criterion 3: Impact on Public Image, 30. Weighted Score, 100. Row 2. Information Asset, EDI Document Set 1, Logistics bill of lading to outsourcer, outbound. Criterion1: Impact on Revenue, 0.8. Criterion 2: Impact on Profitability, 0.9. Criterion 3: Impact on Public Image, 0.5. Weighted Score, 75. Row 3. Information Asset, EDI Document Set 2, Supplier orders, outbound. Criterion1: Impact on Revenue, 0.8. Criterion 2: Impact on Profitability, 0.9. Criterion 3: Impact on Public Image, 0.6. Weighted Score, 78. Row 4. Information Asset, EDI Document Set 2, Supplier fulfillment advice, inbound. Criterion1: Impact on Revenue, 0.4. Criterion 2: Impact on Profitability, 0.5. Criterion 3: Impact on Public Image, 0.3. Weighted Score, 41. Row 5. Information Asset, Customer order via SSL, inbound. Criterion1: Impact on Revenue, 1. Criterion 2: Impact on Profitability, 1. Criterion 3: Impact on Public Image, 1. Weighted Score, 100. Row 6. Information Asset, Customer service request via e-mail, inbound. Criterion1: Impact on Revenue, 0.4. Criterion 2: Impact on Profitability, 0.4. Criterion 3: Impact on Public Image, 0.9. Weighted Score, 55.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627987"/>
            <a:ext cx="8839200" cy="5602026"/>
          </a:xfrm>
          <a:prstGeom prst="rect">
            <a:avLst/>
          </a:prstGeom>
        </p:spPr>
      </p:pic>
    </p:spTree>
    <p:extLst>
      <p:ext uri="{BB962C8B-B14F-4D97-AF65-F5344CB8AC3E}">
        <p14:creationId xmlns:p14="http://schemas.microsoft.com/office/powerpoint/2010/main" val="34497655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7"/>
          <p:cNvSpPr>
            <a:spLocks noGrp="1" noChangeArrowheads="1"/>
          </p:cNvSpPr>
          <p:nvPr>
            <p:ph type="body" idx="1"/>
          </p:nvPr>
        </p:nvSpPr>
        <p:spPr/>
        <p:txBody>
          <a:bodyPr/>
          <a:lstStyle/>
          <a:p>
            <a:r>
              <a:rPr lang="en-US" dirty="0" smtClean="0"/>
              <a:t>Armed with a properly classified inventory, you can assess potential weaknesses in each information asset—a process known as threat assessment</a:t>
            </a:r>
          </a:p>
          <a:p>
            <a:r>
              <a:rPr lang="en-US" dirty="0" smtClean="0"/>
              <a:t>Any organization typically faces a wide variety of threats; if you assume that every threat can and will attack every information asset, then the project scope becomes too complex</a:t>
            </a:r>
          </a:p>
          <a:p>
            <a:r>
              <a:rPr lang="en-US" dirty="0" smtClean="0"/>
              <a:t>To make the process less unwieldy, each step in the threat identification and vulnerability identification processes is managed separately and then coordinated at the end</a:t>
            </a:r>
          </a:p>
        </p:txBody>
      </p:sp>
      <p:sp>
        <p:nvSpPr>
          <p:cNvPr id="23555" name="Rectangle 6"/>
          <p:cNvSpPr>
            <a:spLocks noGrp="1" noChangeArrowheads="1"/>
          </p:cNvSpPr>
          <p:nvPr>
            <p:ph type="title"/>
          </p:nvPr>
        </p:nvSpPr>
        <p:spPr/>
        <p:txBody>
          <a:bodyPr/>
          <a:lstStyle/>
          <a:p>
            <a:r>
              <a:rPr lang="en-US" dirty="0" smtClean="0"/>
              <a:t>Threat Assessment</a:t>
            </a:r>
          </a:p>
        </p:txBody>
      </p:sp>
    </p:spTree>
    <p:extLst>
      <p:ext uri="{BB962C8B-B14F-4D97-AF65-F5344CB8AC3E}">
        <p14:creationId xmlns:p14="http://schemas.microsoft.com/office/powerpoint/2010/main" val="21190008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body" idx="1"/>
          </p:nvPr>
        </p:nvSpPr>
        <p:spPr/>
        <p:txBody>
          <a:bodyPr/>
          <a:lstStyle/>
          <a:p>
            <a:r>
              <a:rPr lang="en-US" dirty="0" smtClean="0"/>
              <a:t>Each threat presents a unique challenge to information security and must be handled with specific controls that directly address the particular threat and the threat agent’s attack strategy</a:t>
            </a:r>
          </a:p>
          <a:p>
            <a:r>
              <a:rPr lang="en-US" dirty="0" smtClean="0"/>
              <a:t>Before threats can be assessed in the risk identification process, however, each threat must be further examined to determine its potential to affect the targeted information asset </a:t>
            </a:r>
          </a:p>
          <a:p>
            <a:r>
              <a:rPr lang="en-US" dirty="0" smtClean="0"/>
              <a:t>In general, this process is referred to as a threat assessment</a:t>
            </a:r>
          </a:p>
        </p:txBody>
      </p:sp>
      <p:sp>
        <p:nvSpPr>
          <p:cNvPr id="24579" name="Rectangle 6"/>
          <p:cNvSpPr>
            <a:spLocks noGrp="1" noChangeArrowheads="1"/>
          </p:cNvSpPr>
          <p:nvPr>
            <p:ph type="title"/>
          </p:nvPr>
        </p:nvSpPr>
        <p:spPr/>
        <p:txBody>
          <a:bodyPr/>
          <a:lstStyle/>
          <a:p>
            <a:r>
              <a:rPr lang="en-US" dirty="0" smtClean="0"/>
              <a:t>Identifying Threats</a:t>
            </a:r>
          </a:p>
        </p:txBody>
      </p:sp>
    </p:spTree>
    <p:extLst>
      <p:ext uri="{BB962C8B-B14F-4D97-AF65-F5344CB8AC3E}">
        <p14:creationId xmlns:p14="http://schemas.microsoft.com/office/powerpoint/2010/main" val="23174178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table provides examples of threats to InfoSec. The table has 2 columns and 12 rows. The column headings are as follows from left to right: Threat, Examples. The row entries are as follows. Row 1. Threat, Compromises to intellectual property. Examples, Software piracy or other copyright infringement. Row 2. Threat, Deviations in quality of service from service providers. Examples, Fluctuations in power, data, and other services. Row 3. Threat, Espionage or trespass. Examples, Unauthorized access and or data collection. Row 4. Threat, Forces of nature. Examples, Fire, flood, earthquake, lightning, etc. Row 5. Threat, Human error or failure. Examples, Accidents, employee mistakes, failure to follow policy. Row 6. Threat, Information extortion. Examples, Blackmail threat of information disclosure. Row 7. Threat, Sabotage or vandalism. Examples, Damage to or destruction of systems or information. Row 8. Threat, Software attacks. Examples, Malware: viruses, worms, macros, denial-of-services, or script injections. Row 9. Threat, Technical hardware failures or errors. Examples, Hardware equipment failure. Row 10. Threat, Technical software failures or errors. Examples, Bugs, code problems, loopholes, back doors. Row 11. Threat, Technological obsolescence. Examples, Antiquated or outdated technologies. Row 12. Threat, Theft. Examples, Illegal confiscation of equipment or information.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644047"/>
            <a:ext cx="8772939" cy="5528153"/>
          </a:xfrm>
          <a:prstGeom prst="rect">
            <a:avLst/>
          </a:prstGeom>
        </p:spPr>
      </p:pic>
    </p:spTree>
    <p:extLst>
      <p:ext uri="{BB962C8B-B14F-4D97-AF65-F5344CB8AC3E}">
        <p14:creationId xmlns:p14="http://schemas.microsoft.com/office/powerpoint/2010/main" val="36675767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Grp="1" noChangeArrowheads="1"/>
          </p:cNvSpPr>
          <p:nvPr>
            <p:ph type="body" idx="1"/>
          </p:nvPr>
        </p:nvSpPr>
        <p:spPr>
          <a:xfrm>
            <a:off x="365125" y="1538818"/>
            <a:ext cx="8415338" cy="4979825"/>
          </a:xfrm>
        </p:spPr>
        <p:txBody>
          <a:bodyPr/>
          <a:lstStyle/>
          <a:p>
            <a:r>
              <a:rPr lang="en-US" dirty="0" smtClean="0"/>
              <a:t>The following questions can help in understanding the various threats and their potential effects on an information asset</a:t>
            </a:r>
          </a:p>
          <a:p>
            <a:r>
              <a:rPr lang="en-US" dirty="0" smtClean="0"/>
              <a:t>Which threats</a:t>
            </a:r>
          </a:p>
          <a:p>
            <a:pPr lvl="1"/>
            <a:r>
              <a:rPr lang="en-US" sz="2200" dirty="0" smtClean="0"/>
              <a:t>represent an actual danger to our organization’s information?</a:t>
            </a:r>
          </a:p>
          <a:p>
            <a:pPr lvl="1"/>
            <a:r>
              <a:rPr lang="en-US" sz="2200" dirty="0" smtClean="0"/>
              <a:t>are internal and which are external?</a:t>
            </a:r>
          </a:p>
          <a:p>
            <a:pPr lvl="1"/>
            <a:r>
              <a:rPr lang="en-US" sz="2200" dirty="0" smtClean="0"/>
              <a:t>have the highest probability of occurrence?</a:t>
            </a:r>
          </a:p>
          <a:p>
            <a:pPr lvl="1"/>
            <a:r>
              <a:rPr lang="en-US" sz="2200" dirty="0" smtClean="0"/>
              <a:t>have the highest probability of success?</a:t>
            </a:r>
          </a:p>
          <a:p>
            <a:pPr lvl="1"/>
            <a:r>
              <a:rPr lang="en-US" sz="2200" dirty="0" smtClean="0"/>
              <a:t>could result in the greatest loss if successful?</a:t>
            </a:r>
          </a:p>
          <a:p>
            <a:pPr lvl="1"/>
            <a:r>
              <a:rPr lang="en-US" sz="2200" dirty="0" smtClean="0"/>
              <a:t>are the organization least prepared to handle?</a:t>
            </a:r>
          </a:p>
          <a:p>
            <a:pPr lvl="1"/>
            <a:r>
              <a:rPr lang="en-US" sz="2200" dirty="0" smtClean="0"/>
              <a:t>cost the most to protect against?</a:t>
            </a:r>
          </a:p>
          <a:p>
            <a:pPr lvl="1"/>
            <a:r>
              <a:rPr lang="en-US" sz="2200" dirty="0" smtClean="0"/>
              <a:t>cost the most to recover from?</a:t>
            </a:r>
          </a:p>
        </p:txBody>
      </p:sp>
      <p:sp>
        <p:nvSpPr>
          <p:cNvPr id="24579" name="Rectangle 6"/>
          <p:cNvSpPr>
            <a:spLocks noGrp="1" noChangeArrowheads="1"/>
          </p:cNvSpPr>
          <p:nvPr>
            <p:ph type="title"/>
          </p:nvPr>
        </p:nvSpPr>
        <p:spPr/>
        <p:txBody>
          <a:bodyPr/>
          <a:lstStyle/>
          <a:p>
            <a:r>
              <a:rPr lang="en-US" dirty="0" smtClean="0"/>
              <a:t>Assessing Threats</a:t>
            </a:r>
          </a:p>
        </p:txBody>
      </p:sp>
    </p:spTree>
    <p:extLst>
      <p:ext uri="{BB962C8B-B14F-4D97-AF65-F5344CB8AC3E}">
        <p14:creationId xmlns:p14="http://schemas.microsoft.com/office/powerpoint/2010/main" val="8233311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table provides Means to Assess Threats. The table has 2 columns and 8 rows. The column headings are as follows from left to right: Answer Options, Response Percentage. The row entries are as follows. Row 1. Answer Options, Probability of occurrence. Response Percentage, 85.4%. Row 2. Answer options, Reputation loss if successful. Response Percentage, 77.1%. Row 3. Answer Options, Financial loss if successful. Response Percentage, 72.9%. Row 4. Answer Options, cost to protect against. Response Percentage, 64.6%. Row 5. Answer Options, cost to recover from successful attack. Response Percentage, 64.6%. Row 6. Answer Options, Frequency of attack Response Percentage, 52.1%. Row 7. Answer Options, Competitive advantage loss if successful Response Percentage, 35.4%. Row 8. Answer Options, None of these Response Percentage, 6.3%.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888" y="1485726"/>
            <a:ext cx="8859712" cy="3886548"/>
          </a:xfrm>
          <a:prstGeom prst="rect">
            <a:avLst/>
          </a:prstGeom>
        </p:spPr>
      </p:pic>
    </p:spTree>
    <p:extLst>
      <p:ext uri="{BB962C8B-B14F-4D97-AF65-F5344CB8AC3E}">
        <p14:creationId xmlns:p14="http://schemas.microsoft.com/office/powerpoint/2010/main" val="21546048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5" y="1538818"/>
            <a:ext cx="8415338" cy="4145750"/>
          </a:xfrm>
        </p:spPr>
        <p:txBody>
          <a:bodyPr/>
          <a:lstStyle/>
          <a:p>
            <a:r>
              <a:rPr lang="en-US" dirty="0" smtClean="0"/>
              <a:t>Just as it did with information assets, the organization should conduct a weighted table analysis with threats </a:t>
            </a:r>
          </a:p>
          <a:p>
            <a:r>
              <a:rPr lang="en-US" dirty="0" smtClean="0"/>
              <a:t>The organization should list the categories of threats it faces, and then select categories that correspond to the questions of interest </a:t>
            </a:r>
            <a:endParaRPr lang="en-US" dirty="0"/>
          </a:p>
          <a:p>
            <a:r>
              <a:rPr lang="en-US" dirty="0"/>
              <a:t>In extreme cases, the organization may want to perform such </a:t>
            </a:r>
            <a:r>
              <a:rPr lang="en-US" dirty="0" smtClean="0"/>
              <a:t>an assessment </a:t>
            </a:r>
            <a:r>
              <a:rPr lang="en-US" dirty="0"/>
              <a:t>of each threat </a:t>
            </a:r>
            <a:r>
              <a:rPr lang="en-US" i="1" dirty="0"/>
              <a:t>by asset</a:t>
            </a:r>
            <a:r>
              <a:rPr lang="en-US" dirty="0"/>
              <a:t>, if the severity of each threat is different </a:t>
            </a:r>
            <a:r>
              <a:rPr lang="en-US" dirty="0" smtClean="0"/>
              <a:t>depending on </a:t>
            </a:r>
            <a:r>
              <a:rPr lang="en-US" dirty="0"/>
              <a:t>the nature of the information asset under evaluation</a:t>
            </a:r>
          </a:p>
        </p:txBody>
      </p:sp>
      <p:sp>
        <p:nvSpPr>
          <p:cNvPr id="2" name="Title 1"/>
          <p:cNvSpPr>
            <a:spLocks noGrp="1"/>
          </p:cNvSpPr>
          <p:nvPr>
            <p:ph type="title"/>
          </p:nvPr>
        </p:nvSpPr>
        <p:spPr/>
        <p:txBody>
          <a:bodyPr/>
          <a:lstStyle/>
          <a:p>
            <a:r>
              <a:rPr lang="en-US" dirty="0" smtClean="0"/>
              <a:t>Prioritizing Threats</a:t>
            </a:r>
            <a:endParaRPr lang="en-US" dirty="0"/>
          </a:p>
        </p:txBody>
      </p:sp>
    </p:spTree>
    <p:extLst>
      <p:ext uri="{BB962C8B-B14F-4D97-AF65-F5344CB8AC3E}">
        <p14:creationId xmlns:p14="http://schemas.microsoft.com/office/powerpoint/2010/main" val="309237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7"/>
          <p:cNvSpPr>
            <a:spLocks noGrp="1" noChangeArrowheads="1"/>
          </p:cNvSpPr>
          <p:nvPr>
            <p:ph type="body" idx="1"/>
          </p:nvPr>
        </p:nvSpPr>
        <p:spPr>
          <a:xfrm>
            <a:off x="365125" y="1538818"/>
            <a:ext cx="8415338" cy="2763834"/>
          </a:xfrm>
        </p:spPr>
        <p:txBody>
          <a:bodyPr/>
          <a:lstStyle/>
          <a:p>
            <a:r>
              <a:rPr lang="en-US" dirty="0" smtClean="0"/>
              <a:t>InfoSec managers and technicians are the defenders of information</a:t>
            </a:r>
          </a:p>
          <a:p>
            <a:r>
              <a:rPr lang="en-US" dirty="0" smtClean="0"/>
              <a:t>They constantly face a myriad of threats to the organization’s information assets</a:t>
            </a:r>
          </a:p>
          <a:p>
            <a:r>
              <a:rPr lang="en-US" dirty="0" smtClean="0"/>
              <a:t>A layered defense is the foundation of any InfoSec program</a:t>
            </a:r>
          </a:p>
        </p:txBody>
      </p:sp>
      <p:sp>
        <p:nvSpPr>
          <p:cNvPr id="5123" name="Rectangle 6"/>
          <p:cNvSpPr>
            <a:spLocks noGrp="1" noChangeArrowheads="1"/>
          </p:cNvSpPr>
          <p:nvPr>
            <p:ph type="title"/>
          </p:nvPr>
        </p:nvSpPr>
        <p:spPr/>
        <p:txBody>
          <a:bodyPr/>
          <a:lstStyle/>
          <a:p>
            <a:r>
              <a:rPr lang="en-US" dirty="0" smtClean="0"/>
              <a:t>Introduction</a:t>
            </a:r>
          </a:p>
        </p:txBody>
      </p:sp>
    </p:spTree>
    <p:extLst>
      <p:ext uri="{BB962C8B-B14F-4D97-AF65-F5344CB8AC3E}">
        <p14:creationId xmlns:p14="http://schemas.microsoft.com/office/powerpoint/2010/main" val="26715212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7"/>
          <p:cNvSpPr>
            <a:spLocks noGrp="1" noChangeArrowheads="1"/>
          </p:cNvSpPr>
          <p:nvPr>
            <p:ph type="body" idx="1"/>
          </p:nvPr>
        </p:nvSpPr>
        <p:spPr/>
        <p:txBody>
          <a:bodyPr/>
          <a:lstStyle/>
          <a:p>
            <a:r>
              <a:rPr lang="en-US" dirty="0" smtClean="0"/>
              <a:t>Once the organization has identified and prioritized both its information assets and the threats facing those assets it can begin to compare information asset to threats</a:t>
            </a:r>
          </a:p>
          <a:p>
            <a:r>
              <a:rPr lang="en-US" dirty="0" smtClean="0"/>
              <a:t>This review leads to the creation of a list of vulnerabilities that remain potential risks to the organization</a:t>
            </a:r>
          </a:p>
          <a:p>
            <a:r>
              <a:rPr lang="en-US" dirty="0" smtClean="0"/>
              <a:t>Vulnerabilities are specific avenues that threat agents can exploit to attack an information asset</a:t>
            </a:r>
          </a:p>
          <a:p>
            <a:r>
              <a:rPr lang="en-US" dirty="0" smtClean="0"/>
              <a:t>A list should be created for each information asset to document its vulnerability to each possible or likely attack</a:t>
            </a:r>
          </a:p>
          <a:p>
            <a:endParaRPr lang="en-US" dirty="0" smtClean="0"/>
          </a:p>
        </p:txBody>
      </p:sp>
      <p:sp>
        <p:nvSpPr>
          <p:cNvPr id="28675" name="Rectangle 6"/>
          <p:cNvSpPr>
            <a:spLocks noGrp="1" noChangeArrowheads="1"/>
          </p:cNvSpPr>
          <p:nvPr>
            <p:ph type="title"/>
          </p:nvPr>
        </p:nvSpPr>
        <p:spPr/>
        <p:txBody>
          <a:bodyPr/>
          <a:lstStyle/>
          <a:p>
            <a:r>
              <a:rPr lang="en-US" dirty="0" smtClean="0"/>
              <a:t>Vulnerability Assessment</a:t>
            </a:r>
          </a:p>
        </p:txBody>
      </p:sp>
    </p:spTree>
    <p:extLst>
      <p:ext uri="{BB962C8B-B14F-4D97-AF65-F5344CB8AC3E}">
        <p14:creationId xmlns:p14="http://schemas.microsoft.com/office/powerpoint/2010/main" val="30654291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table provides Vulnerability Assessment of a D M Z Router. The table has 2 columns and 12 rows. The column headings are as follows from left to right: Threat and Possible Vulnerabilities. The row entries are as follows. Row 1. Threat, Compromises to intellectual Property. Possible Vulnerabilities, Router has little intrinsic value, but other assets protected by this device could be attacked if it is compromised. Row 2. Threat. Espionage or trespass.  Possible Vulnerabilities, Router has little intrinsic value, but other assets protected by this device could be attacked if it is compromised. Row 3. Threat, Forces of nature. Possible Vulnerabilities, all information assets in the organization are subject to forces of nature unless suitable controls are provided. Row 4. Threat, Human error or failure. Possible Vulnerabilities, Employees or contractors may cause an outage if configuration errors are made. Row 5. Threat, Information extortion. Possible Vulnerabilities, Router has little intrinsic value, but other assets protected by this device could be attacked if it is compromised. Row 6. Threat, Quality-of-service deviations from service providers. Possible Vulnerabilities, unless suitable electrical power conditioning is provided, failure is probable over time. Row 7. Threat, Sabotage or vandalism I P is vulnerable to denial-of-service attacks. Possible Vulnerabilities, Device may be subject to defacement or cache poisoning. Row 8. Threat, Software attacks I P is vulnerable to denial-of-service attacks. Possible Vulnerabilities, Outsider I P fingerprinting activities can reveal sensitive information unless suitable controls are implemented. Row 9. Threat, Technical hardware failures or errors. Possible Vulnerabilities, Hardware could fail and cause an outage. Power system failures are always possible. Row 10. Threat. Technical software failures or errors. Possible Vulnerabilities, Vendor-supplied routing software could fail and cause an outage. Row 11. Threats. Technological obsolescence Possible Vulnerabilities, if it is not reviewed and periodically updated, a device may fall too far behind its vendor support model to be kept in service. Row 12. Threat. Theft. Possible Vulnerabilities, Router has little intrinsic value, but other assets protected by this device could be attacked if it is stolen.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73617"/>
            <a:ext cx="6934200" cy="6109358"/>
          </a:xfrm>
          <a:prstGeom prst="rect">
            <a:avLst/>
          </a:prstGeom>
        </p:spPr>
      </p:pic>
    </p:spTree>
    <p:extLst>
      <p:ext uri="{BB962C8B-B14F-4D97-AF65-F5344CB8AC3E}">
        <p14:creationId xmlns:p14="http://schemas.microsoft.com/office/powerpoint/2010/main" val="21391730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idx="1"/>
          </p:nvPr>
        </p:nvSpPr>
        <p:spPr>
          <a:xfrm>
            <a:off x="365125" y="1538818"/>
            <a:ext cx="8415338" cy="5001369"/>
          </a:xfrm>
        </p:spPr>
        <p:txBody>
          <a:bodyPr/>
          <a:lstStyle/>
          <a:p>
            <a:r>
              <a:rPr lang="en-US" dirty="0" smtClean="0"/>
              <a:t>At the end of the risk identification process, an organization should have </a:t>
            </a:r>
          </a:p>
          <a:p>
            <a:pPr lvl="1"/>
            <a:r>
              <a:rPr lang="en-US" dirty="0" smtClean="0"/>
              <a:t>a prioritized list of assets and </a:t>
            </a:r>
          </a:p>
          <a:p>
            <a:pPr lvl="1"/>
            <a:r>
              <a:rPr lang="en-US" dirty="0" smtClean="0"/>
              <a:t>a prioritized list of threats facing those assets</a:t>
            </a:r>
          </a:p>
          <a:p>
            <a:r>
              <a:rPr lang="en-US" dirty="0" smtClean="0"/>
              <a:t>The prioritized lists of assets and threats can be combined into a Threats-Vulnerabilities-Assets (TVA) worksheet, in preparation for the addition of vulnerability and control information during risk assessment</a:t>
            </a:r>
          </a:p>
          <a:p>
            <a:r>
              <a:rPr lang="en-US" dirty="0" smtClean="0"/>
              <a:t>This provides a </a:t>
            </a:r>
            <a:r>
              <a:rPr lang="en-US" dirty="0"/>
              <a:t>starting point for </a:t>
            </a:r>
            <a:r>
              <a:rPr lang="en-US" dirty="0" smtClean="0"/>
              <a:t>a </a:t>
            </a:r>
            <a:r>
              <a:rPr lang="en-US" dirty="0"/>
              <a:t>risk assessment, </a:t>
            </a:r>
            <a:r>
              <a:rPr lang="en-US" dirty="0" smtClean="0"/>
              <a:t>along with </a:t>
            </a:r>
            <a:r>
              <a:rPr lang="en-US" dirty="0"/>
              <a:t>the other documents and forms</a:t>
            </a:r>
            <a:endParaRPr lang="en-US" dirty="0" smtClean="0"/>
          </a:p>
        </p:txBody>
      </p:sp>
      <p:sp>
        <p:nvSpPr>
          <p:cNvPr id="30723" name="Rectangle 2"/>
          <p:cNvSpPr>
            <a:spLocks noGrp="1" noChangeArrowheads="1"/>
          </p:cNvSpPr>
          <p:nvPr>
            <p:ph type="title"/>
          </p:nvPr>
        </p:nvSpPr>
        <p:spPr/>
        <p:txBody>
          <a:bodyPr/>
          <a:lstStyle/>
          <a:p>
            <a:r>
              <a:rPr lang="en-US" dirty="0" smtClean="0"/>
              <a:t>The TVA Worksheet</a:t>
            </a:r>
          </a:p>
        </p:txBody>
      </p:sp>
    </p:spTree>
    <p:extLst>
      <p:ext uri="{BB962C8B-B14F-4D97-AF65-F5344CB8AC3E}">
        <p14:creationId xmlns:p14="http://schemas.microsoft.com/office/powerpoint/2010/main" val="15174282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of the T V A Worksheet. The table has columns ranging from Asset 1 to Asset N and rows ranging from Threat 1 to Threat N. Threat 1 and Asset 1 is T 1 V 1 A 1, T 1 V 2 A 1, T 1 V 3 A 1. Rest as follows. The last column reads as follows from left to right: Priority of effort, 1, 2 and so on.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83239"/>
            <a:ext cx="7620000" cy="6168157"/>
          </a:xfrm>
          <a:prstGeom prst="rect">
            <a:avLst/>
          </a:prstGeom>
        </p:spPr>
      </p:pic>
    </p:spTree>
    <p:extLst>
      <p:ext uri="{BB962C8B-B14F-4D97-AF65-F5344CB8AC3E}">
        <p14:creationId xmlns:p14="http://schemas.microsoft.com/office/powerpoint/2010/main" val="3404491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41600" y="2231971"/>
            <a:ext cx="6172200" cy="369460"/>
          </a:xfrm>
        </p:spPr>
        <p:txBody>
          <a:bodyPr/>
          <a:lstStyle/>
          <a:p>
            <a:r>
              <a:rPr lang="en-US" dirty="0" smtClean="0"/>
              <a:t>Risk Assessment: Risk Analysis</a:t>
            </a:r>
            <a:endParaRPr lang="en-US" dirty="0"/>
          </a:p>
        </p:txBody>
      </p:sp>
      <p:sp>
        <p:nvSpPr>
          <p:cNvPr id="7" name="Text Placeholder 6"/>
          <p:cNvSpPr>
            <a:spLocks noGrp="1"/>
          </p:cNvSpPr>
          <p:nvPr>
            <p:ph type="body" idx="1"/>
          </p:nvPr>
        </p:nvSpPr>
        <p:spPr/>
        <p:txBody>
          <a:bodyPr/>
          <a:lstStyle/>
          <a:p>
            <a:r>
              <a:rPr lang="en-US" dirty="0" smtClean="0"/>
              <a:t>Chapter 06: Risk Management: Assessing Risk</a:t>
            </a:r>
            <a:endParaRPr lang="en-US" dirty="0"/>
          </a:p>
        </p:txBody>
      </p:sp>
    </p:spTree>
    <p:extLst>
      <p:ext uri="{BB962C8B-B14F-4D97-AF65-F5344CB8AC3E}">
        <p14:creationId xmlns:p14="http://schemas.microsoft.com/office/powerpoint/2010/main" val="11430162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7"/>
          <p:cNvSpPr>
            <a:spLocks noGrp="1" noChangeArrowheads="1"/>
          </p:cNvSpPr>
          <p:nvPr>
            <p:ph type="body" idx="1"/>
          </p:nvPr>
        </p:nvSpPr>
        <p:spPr>
          <a:xfrm>
            <a:off x="365125" y="1538818"/>
            <a:ext cx="8415338" cy="3991862"/>
          </a:xfrm>
        </p:spPr>
        <p:txBody>
          <a:bodyPr/>
          <a:lstStyle/>
          <a:p>
            <a:r>
              <a:rPr lang="en-US" dirty="0" smtClean="0"/>
              <a:t>Assessing the relative risk for each vulnerability is accomplished via a process called risk analysis</a:t>
            </a:r>
          </a:p>
          <a:p>
            <a:r>
              <a:rPr lang="en-US" dirty="0" smtClean="0"/>
              <a:t>Risk analysis assigns a risk rating or score to each specific vulnerability</a:t>
            </a:r>
          </a:p>
          <a:p>
            <a:r>
              <a:rPr lang="en-US" dirty="0" smtClean="0"/>
              <a:t>While this number does not mean anything in absolute terms, it enables you to gauge the relative risk associated with each vulnerable information asset, and it facilitates the creation of comparative ratings later in the risk treatment process</a:t>
            </a:r>
          </a:p>
        </p:txBody>
      </p:sp>
      <p:sp>
        <p:nvSpPr>
          <p:cNvPr id="32771" name="Rectangle 6"/>
          <p:cNvSpPr>
            <a:spLocks noGrp="1" noChangeArrowheads="1"/>
          </p:cNvSpPr>
          <p:nvPr>
            <p:ph type="title"/>
          </p:nvPr>
        </p:nvSpPr>
        <p:spPr/>
        <p:txBody>
          <a:bodyPr/>
          <a:lstStyle/>
          <a:p>
            <a:r>
              <a:rPr lang="en-US" dirty="0" smtClean="0"/>
              <a:t>Risk Assessment: Risk Analysis</a:t>
            </a:r>
          </a:p>
        </p:txBody>
      </p:sp>
    </p:spTree>
    <p:extLst>
      <p:ext uri="{BB962C8B-B14F-4D97-AF65-F5344CB8AC3E}">
        <p14:creationId xmlns:p14="http://schemas.microsoft.com/office/powerpoint/2010/main" val="30875250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7"/>
          <p:cNvSpPr>
            <a:spLocks noGrp="1" noChangeArrowheads="1"/>
          </p:cNvSpPr>
          <p:nvPr>
            <p:ph type="body" idx="1"/>
          </p:nvPr>
        </p:nvSpPr>
        <p:spPr/>
        <p:txBody>
          <a:bodyPr/>
          <a:lstStyle/>
          <a:p>
            <a:r>
              <a:rPr lang="en-US" dirty="0" smtClean="0"/>
              <a:t>Estimating risk is not an exact science; thus some practitioners use calculated values for risk estimation, whereas others rely on broader methods of estimation</a:t>
            </a:r>
          </a:p>
          <a:p>
            <a:r>
              <a:rPr lang="en-US" dirty="0" smtClean="0"/>
              <a:t>The goal is to develop a repeatable method to evaluate the relative risk of each of the vulnerabilities that have been identified and added to the list</a:t>
            </a:r>
          </a:p>
        </p:txBody>
      </p:sp>
      <p:sp>
        <p:nvSpPr>
          <p:cNvPr id="32771" name="Rectangle 6"/>
          <p:cNvSpPr>
            <a:spLocks noGrp="1" noChangeArrowheads="1"/>
          </p:cNvSpPr>
          <p:nvPr>
            <p:ph type="title"/>
          </p:nvPr>
        </p:nvSpPr>
        <p:spPr/>
        <p:txBody>
          <a:bodyPr/>
          <a:lstStyle/>
          <a:p>
            <a:r>
              <a:rPr lang="en-US" dirty="0" smtClean="0"/>
              <a:t>Assessing Risk</a:t>
            </a:r>
          </a:p>
        </p:txBody>
      </p:sp>
    </p:spTree>
    <p:extLst>
      <p:ext uri="{BB962C8B-B14F-4D97-AF65-F5344CB8AC3E}">
        <p14:creationId xmlns:p14="http://schemas.microsoft.com/office/powerpoint/2010/main" val="17824639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is device could be attacked if it is stolen.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330" y="994668"/>
            <a:ext cx="8701340" cy="4868665"/>
          </a:xfrm>
          <a:prstGeom prst="rect">
            <a:avLst/>
          </a:prstGeom>
        </p:spPr>
      </p:pic>
    </p:spTree>
    <p:extLst>
      <p:ext uri="{BB962C8B-B14F-4D97-AF65-F5344CB8AC3E}">
        <p14:creationId xmlns:p14="http://schemas.microsoft.com/office/powerpoint/2010/main" val="3527890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shows the Risk Questionnaire Form page for Dr. Mike Whitman on the I R M Pro websi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1100" y="240643"/>
            <a:ext cx="6781800" cy="6168778"/>
          </a:xfrm>
          <a:prstGeom prst="rect">
            <a:avLst/>
          </a:prstGeom>
        </p:spPr>
      </p:pic>
    </p:spTree>
    <p:extLst>
      <p:ext uri="{BB962C8B-B14F-4D97-AF65-F5344CB8AC3E}">
        <p14:creationId xmlns:p14="http://schemas.microsoft.com/office/powerpoint/2010/main" val="385349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1791260"/>
          </a:xfrm>
        </p:spPr>
        <p:txBody>
          <a:bodyPr/>
          <a:lstStyle/>
          <a:p>
            <a:r>
              <a:rPr lang="en-US" dirty="0"/>
              <a:t>If a vulnerability is </a:t>
            </a:r>
            <a:r>
              <a:rPr lang="en-US" dirty="0" smtClean="0"/>
              <a:t>fully </a:t>
            </a:r>
            <a:r>
              <a:rPr lang="en-US" dirty="0"/>
              <a:t>managed by an existing control, it can be set aside</a:t>
            </a:r>
          </a:p>
          <a:p>
            <a:r>
              <a:rPr lang="en-US" dirty="0"/>
              <a:t>If it is partially controlled, estimate what percentage of the vulnerability has been controlled</a:t>
            </a:r>
          </a:p>
        </p:txBody>
      </p:sp>
      <p:sp>
        <p:nvSpPr>
          <p:cNvPr id="3" name="Title 2"/>
          <p:cNvSpPr>
            <a:spLocks noGrp="1"/>
          </p:cNvSpPr>
          <p:nvPr>
            <p:ph type="title"/>
          </p:nvPr>
        </p:nvSpPr>
        <p:spPr/>
        <p:txBody>
          <a:bodyPr/>
          <a:lstStyle/>
          <a:p>
            <a:r>
              <a:rPr lang="en-US" dirty="0" smtClean="0"/>
              <a:t>Mitigation of Applicable Controls</a:t>
            </a:r>
            <a:endParaRPr lang="en-US" dirty="0"/>
          </a:p>
        </p:txBody>
      </p:sp>
    </p:spTree>
    <p:extLst>
      <p:ext uri="{BB962C8B-B14F-4D97-AF65-F5344CB8AC3E}">
        <p14:creationId xmlns:p14="http://schemas.microsoft.com/office/powerpoint/2010/main" val="96689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7"/>
          <p:cNvSpPr>
            <a:spLocks noGrp="1" noChangeArrowheads="1"/>
          </p:cNvSpPr>
          <p:nvPr>
            <p:ph type="body" idx="1"/>
          </p:nvPr>
        </p:nvSpPr>
        <p:spPr>
          <a:xfrm>
            <a:off x="365125" y="1538818"/>
            <a:ext cx="8415338" cy="4847481"/>
          </a:xfrm>
        </p:spPr>
        <p:txBody>
          <a:bodyPr/>
          <a:lstStyle/>
          <a:p>
            <a:r>
              <a:rPr lang="en-US" sz="2400" dirty="0" smtClean="0"/>
              <a:t>When operating any kind of organization, a certain amount of risk is always involved</a:t>
            </a:r>
          </a:p>
          <a:p>
            <a:r>
              <a:rPr lang="en-US" sz="2400" dirty="0" smtClean="0"/>
              <a:t>For an organization to manage risk properly, managers should understand how information is collected, processed, stored, and transmitted </a:t>
            </a:r>
          </a:p>
          <a:p>
            <a:r>
              <a:rPr lang="en-US" sz="2400" dirty="0" smtClean="0"/>
              <a:t>Knowing yourself in this context requires identifying which information assets are valuable to the organization, categorizing and classifying those assets, and understanding how they are currently being protected</a:t>
            </a:r>
          </a:p>
          <a:p>
            <a:r>
              <a:rPr lang="en-US" sz="2400" dirty="0" smtClean="0"/>
              <a:t>Knowing the enemy means identifying, examining, and understanding the threats facing the organization’s information assets</a:t>
            </a:r>
          </a:p>
        </p:txBody>
      </p:sp>
      <p:sp>
        <p:nvSpPr>
          <p:cNvPr id="7171" name="Rectangle 6"/>
          <p:cNvSpPr>
            <a:spLocks noGrp="1" noChangeArrowheads="1"/>
          </p:cNvSpPr>
          <p:nvPr>
            <p:ph type="title"/>
          </p:nvPr>
        </p:nvSpPr>
        <p:spPr/>
        <p:txBody>
          <a:bodyPr/>
          <a:lstStyle/>
          <a:p>
            <a:r>
              <a:rPr lang="en-US" dirty="0" smtClean="0"/>
              <a:t>Knowing Yourself and Knowing the Enemy</a:t>
            </a:r>
          </a:p>
        </p:txBody>
      </p:sp>
    </p:spTree>
    <p:extLst>
      <p:ext uri="{BB962C8B-B14F-4D97-AF65-F5344CB8AC3E}">
        <p14:creationId xmlns:p14="http://schemas.microsoft.com/office/powerpoint/2010/main" val="13912175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7"/>
          <p:cNvSpPr>
            <a:spLocks noGrp="1" noChangeArrowheads="1"/>
          </p:cNvSpPr>
          <p:nvPr>
            <p:ph type="body" idx="1"/>
          </p:nvPr>
        </p:nvSpPr>
        <p:spPr>
          <a:xfrm>
            <a:off x="365125" y="1447800"/>
            <a:ext cx="8415338" cy="2200602"/>
          </a:xfrm>
        </p:spPr>
        <p:txBody>
          <a:bodyPr/>
          <a:lstStyle/>
          <a:p>
            <a:r>
              <a:rPr lang="en-US" dirty="0" smtClean="0"/>
              <a:t>Likelihood is the overall rating—a numerical value on a defined </a:t>
            </a:r>
            <a:r>
              <a:rPr lang="en-US" dirty="0"/>
              <a:t>scale—of </a:t>
            </a:r>
            <a:r>
              <a:rPr lang="en-US" dirty="0" smtClean="0"/>
              <a:t>the probability that a specific vulnerability will be exploited</a:t>
            </a:r>
          </a:p>
          <a:p>
            <a:r>
              <a:rPr lang="en-US" dirty="0" smtClean="0"/>
              <a:t>A simple method of assessing risk likelihood is to score the event on a rating scale:</a:t>
            </a:r>
          </a:p>
        </p:txBody>
      </p:sp>
      <p:sp>
        <p:nvSpPr>
          <p:cNvPr id="34819" name="Rectangle 6"/>
          <p:cNvSpPr>
            <a:spLocks noGrp="1" noChangeArrowheads="1"/>
          </p:cNvSpPr>
          <p:nvPr>
            <p:ph type="title"/>
          </p:nvPr>
        </p:nvSpPr>
        <p:spPr/>
        <p:txBody>
          <a:bodyPr/>
          <a:lstStyle/>
          <a:p>
            <a:r>
              <a:rPr lang="en-US" dirty="0" smtClean="0"/>
              <a:t>Determining the Likelihood of a Threat Event</a:t>
            </a:r>
          </a:p>
        </p:txBody>
      </p:sp>
      <p:pic>
        <p:nvPicPr>
          <p:cNvPr id="2" name="Picture 1" descr="A table of Risk Livelihood. The table has 4 columns and 6 rows. The column headings are as follows from left to right: Rank, Description, Percent Likelihood, Example. The row entries are as follows. Row 1. Rank, 0. Description, Not Applicable. Percentage Likelihood, 0% likely in the next 12 months. Example, will never happen. Row 2. Rank, 1. Description, Rare. Percentage Likelihood, 5% likely in the next 12 months 5% likely in the next 12 months. Example, may happen once every 20 years. Row 3. Rank, 2. Description, Unlikely. Percent Likelihood, 25% likely in the next 12 months. Example, may happen once every 10 years. Row 4. Rank, 3. Description, Moderate. Percent Likelihood, 50% likely in the next 12 months. Example, may happen once every 5 years. Row 5. Rank, 4. Description, Likely. Percent Likelihood, 75% likely in the next 12 months. Example, may happen once every year. Row 6. Rank, 5. Description, Almost Certain. Percent Likelihood, 100% likely in the next 12 months. Example, may happen multiple times a year.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3739420"/>
            <a:ext cx="7162800" cy="2641078"/>
          </a:xfrm>
          <a:prstGeom prst="rect">
            <a:avLst/>
          </a:prstGeom>
        </p:spPr>
      </p:pic>
    </p:spTree>
    <p:extLst>
      <p:ext uri="{BB962C8B-B14F-4D97-AF65-F5344CB8AC3E}">
        <p14:creationId xmlns:p14="http://schemas.microsoft.com/office/powerpoint/2010/main" val="18740962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shows the Risk Questionnaire Form page for Dr. Mike Whitman on the I R M Pro website, identifying his Risk Likelihoo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1100" y="226693"/>
            <a:ext cx="6781800" cy="6195768"/>
          </a:xfrm>
          <a:prstGeom prst="rect">
            <a:avLst/>
          </a:prstGeom>
        </p:spPr>
      </p:pic>
    </p:spTree>
    <p:extLst>
      <p:ext uri="{BB962C8B-B14F-4D97-AF65-F5344CB8AC3E}">
        <p14:creationId xmlns:p14="http://schemas.microsoft.com/office/powerpoint/2010/main" val="1425221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7"/>
          <p:cNvSpPr>
            <a:spLocks noGrp="1" noChangeArrowheads="1"/>
          </p:cNvSpPr>
          <p:nvPr>
            <p:ph type="body" idx="1"/>
          </p:nvPr>
        </p:nvSpPr>
        <p:spPr>
          <a:xfrm>
            <a:off x="365125" y="1538818"/>
            <a:ext cx="8415338" cy="4438138"/>
          </a:xfrm>
        </p:spPr>
        <p:txBody>
          <a:bodyPr/>
          <a:lstStyle/>
          <a:p>
            <a:r>
              <a:rPr lang="en-US" sz="2400" dirty="0" smtClean="0"/>
              <a:t>Once the probability of an attack by a threat has been evaluated, the organization will typically look at the possible impact or consequences of a successful attack </a:t>
            </a:r>
          </a:p>
          <a:p>
            <a:r>
              <a:rPr lang="en-US" sz="2400" dirty="0" smtClean="0"/>
              <a:t>The impact of an attack (most often as a loss in asset value) is of great concern to the organization in determining where to focus its protection efforts </a:t>
            </a:r>
          </a:p>
          <a:p>
            <a:r>
              <a:rPr lang="en-US" sz="2400" dirty="0" smtClean="0"/>
              <a:t>Most commonly, organizations will create multiple scenarios to better understand the potential loss of a successful attack, using a “worst case/most likely outcome” approach</a:t>
            </a:r>
          </a:p>
          <a:p>
            <a:r>
              <a:rPr lang="en-US" sz="2400" dirty="0" smtClean="0"/>
              <a:t>It is useful for organizations to retain this information, as it can also be used during contingency planning</a:t>
            </a:r>
          </a:p>
        </p:txBody>
      </p:sp>
      <p:sp>
        <p:nvSpPr>
          <p:cNvPr id="35843" name="Rectangle 6"/>
          <p:cNvSpPr>
            <a:spLocks noGrp="1" noChangeArrowheads="1"/>
          </p:cNvSpPr>
          <p:nvPr>
            <p:ph type="title"/>
          </p:nvPr>
        </p:nvSpPr>
        <p:spPr>
          <a:xfrm>
            <a:off x="762000" y="371249"/>
            <a:ext cx="8026400" cy="366254"/>
          </a:xfrm>
        </p:spPr>
        <p:txBody>
          <a:bodyPr/>
          <a:lstStyle/>
          <a:p>
            <a:r>
              <a:rPr lang="en-US" dirty="0" smtClean="0"/>
              <a:t>Assessing Potential Impact on Asset Value</a:t>
            </a:r>
          </a:p>
        </p:txBody>
      </p:sp>
    </p:spTree>
    <p:extLst>
      <p:ext uri="{BB962C8B-B14F-4D97-AF65-F5344CB8AC3E}">
        <p14:creationId xmlns:p14="http://schemas.microsoft.com/office/powerpoint/2010/main" val="41252678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of Risk Impact. The table has 6 columns and 6 rows. The column headings are as follows from left to right: Rank, Description, Example, Number of Records, Productivity Hours Lost, Financial Impact. The row entries are as follows. Row 1. Rank, 0. Description, Not applicable threat. Example, No impact. Number of Records, N A. Productivity Hours Lost, N A. Financial Impact, N A. Row 2. Rank, 1. Description, Insignificant. Example, No interruption, no exposed data. Number of Records, 0. Productivity Hours Lost, 0. Financial Impact, 0. Row 3. Rank, 2. Description, Minor. Example, Multi-minute interruption, no exposed data. Number of Records, 0. Productivity Hours Lost, 2. Financial Impact, $20,000. Row 4. Rank, 3. Description, Moderate. Example, Multi-hour interruption, minor exposure of data. Number of Records, 499. Productivity Hours Lost, 4. Financial Impact, $175,000. Row 5. Description, Major. Example, One-day interruption, exposure of data. Number of Records, 5,000. Productivity Hours Lost, 8. Financial Impact, $2,000,000. Row 6. Rank, 5. Description, Severe. Example, Multi-day interruption, major exposure of sensitive data. Number of Records, 50,000. Productivity Hours Lost, 24. Financial Impact, $20,000,000.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38089"/>
            <a:ext cx="8763000" cy="4938873"/>
          </a:xfrm>
          <a:prstGeom prst="rect">
            <a:avLst/>
          </a:prstGeom>
        </p:spPr>
      </p:pic>
    </p:spTree>
    <p:extLst>
      <p:ext uri="{BB962C8B-B14F-4D97-AF65-F5344CB8AC3E}">
        <p14:creationId xmlns:p14="http://schemas.microsoft.com/office/powerpoint/2010/main" val="328536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shows the Risk Questionnaire Form page for Dr. Mike Whitman on the I R M Pro website, identifying his Risk Impac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7300" y="299527"/>
            <a:ext cx="6629400" cy="6050315"/>
          </a:xfrm>
          <a:prstGeom prst="rect">
            <a:avLst/>
          </a:prstGeom>
        </p:spPr>
      </p:pic>
    </p:spTree>
    <p:extLst>
      <p:ext uri="{BB962C8B-B14F-4D97-AF65-F5344CB8AC3E}">
        <p14:creationId xmlns:p14="http://schemas.microsoft.com/office/powerpoint/2010/main" val="619859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3837974"/>
          </a:xfrm>
        </p:spPr>
        <p:txBody>
          <a:bodyPr/>
          <a:lstStyle/>
          <a:p>
            <a:r>
              <a:rPr lang="en-US" dirty="0"/>
              <a:t>If the RM process begins to overwhelm an </a:t>
            </a:r>
            <a:r>
              <a:rPr lang="en-US" dirty="0" smtClean="0"/>
              <a:t>small/medium business, </a:t>
            </a:r>
            <a:r>
              <a:rPr lang="en-US" dirty="0"/>
              <a:t>the RM team can begin </a:t>
            </a:r>
            <a:r>
              <a:rPr lang="en-US" dirty="0" smtClean="0"/>
              <a:t>merging together </a:t>
            </a:r>
            <a:r>
              <a:rPr lang="en-US" dirty="0"/>
              <a:t>or aggregating groups of assets, threats, and their associated risks into </a:t>
            </a:r>
            <a:r>
              <a:rPr lang="en-US" dirty="0" smtClean="0"/>
              <a:t>more general categories</a:t>
            </a:r>
          </a:p>
          <a:p>
            <a:r>
              <a:rPr lang="en-US" dirty="0"/>
              <a:t>Aggregation is one tool to assist in the RM process; others include using </a:t>
            </a:r>
            <a:r>
              <a:rPr lang="en-US" dirty="0" smtClean="0"/>
              <a:t>simpler methodologies </a:t>
            </a:r>
            <a:r>
              <a:rPr lang="en-US" dirty="0"/>
              <a:t>(although the method shown here is relatively simplistic) with </a:t>
            </a:r>
            <a:r>
              <a:rPr lang="en-US" dirty="0" smtClean="0"/>
              <a:t>more qualitative </a:t>
            </a:r>
            <a:r>
              <a:rPr lang="en-US" dirty="0"/>
              <a:t>approaches, or purchasing applications that guide the organization </a:t>
            </a:r>
            <a:r>
              <a:rPr lang="en-US" dirty="0" smtClean="0"/>
              <a:t>through the </a:t>
            </a:r>
            <a:r>
              <a:rPr lang="en-US" dirty="0"/>
              <a:t>entire process</a:t>
            </a:r>
          </a:p>
        </p:txBody>
      </p:sp>
      <p:sp>
        <p:nvSpPr>
          <p:cNvPr id="3" name="Title 2"/>
          <p:cNvSpPr>
            <a:spLocks noGrp="1"/>
          </p:cNvSpPr>
          <p:nvPr>
            <p:ph type="title"/>
          </p:nvPr>
        </p:nvSpPr>
        <p:spPr/>
        <p:txBody>
          <a:bodyPr/>
          <a:lstStyle/>
          <a:p>
            <a:r>
              <a:rPr lang="en-US" dirty="0" smtClean="0"/>
              <a:t>Aggregation</a:t>
            </a:r>
            <a:endParaRPr lang="en-US" dirty="0"/>
          </a:p>
        </p:txBody>
      </p:sp>
    </p:spTree>
    <p:extLst>
      <p:ext uri="{BB962C8B-B14F-4D97-AF65-F5344CB8AC3E}">
        <p14:creationId xmlns:p14="http://schemas.microsoft.com/office/powerpoint/2010/main" val="2186605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7"/>
          <p:cNvSpPr>
            <a:spLocks noGrp="1" noChangeArrowheads="1"/>
          </p:cNvSpPr>
          <p:nvPr>
            <p:ph type="body" idx="1"/>
          </p:nvPr>
        </p:nvSpPr>
        <p:spPr>
          <a:xfrm>
            <a:off x="365125" y="1538818"/>
            <a:ext cx="8415338" cy="3582519"/>
          </a:xfrm>
        </p:spPr>
        <p:txBody>
          <a:bodyPr/>
          <a:lstStyle/>
          <a:p>
            <a:r>
              <a:rPr lang="en-US" dirty="0" smtClean="0"/>
              <a:t>It is not possible to know everything about every vulnerability, </a:t>
            </a:r>
            <a:r>
              <a:rPr lang="en-US" dirty="0"/>
              <a:t>such as the </a:t>
            </a:r>
            <a:r>
              <a:rPr lang="en-US" dirty="0" smtClean="0"/>
              <a:t>likelihood of </a:t>
            </a:r>
            <a:r>
              <a:rPr lang="en-US" dirty="0"/>
              <a:t>an attack against an asset or how great an impact a successful attack would </a:t>
            </a:r>
            <a:r>
              <a:rPr lang="en-US" dirty="0" smtClean="0"/>
              <a:t>have on </a:t>
            </a:r>
            <a:r>
              <a:rPr lang="en-US" dirty="0"/>
              <a:t>the organization</a:t>
            </a:r>
            <a:endParaRPr lang="en-US" dirty="0" smtClean="0"/>
          </a:p>
          <a:p>
            <a:r>
              <a:rPr lang="en-US" dirty="0" smtClean="0"/>
              <a:t>The degree to which a current control can reduce risk is also subject to estimation error</a:t>
            </a:r>
          </a:p>
          <a:p>
            <a:r>
              <a:rPr lang="en-US" dirty="0" smtClean="0"/>
              <a:t>Uncertainty is an estimate made by the manager using judgment and experience</a:t>
            </a:r>
          </a:p>
        </p:txBody>
      </p:sp>
      <p:sp>
        <p:nvSpPr>
          <p:cNvPr id="37891" name="Rectangle 6"/>
          <p:cNvSpPr>
            <a:spLocks noGrp="1" noChangeArrowheads="1"/>
          </p:cNvSpPr>
          <p:nvPr>
            <p:ph type="title"/>
          </p:nvPr>
        </p:nvSpPr>
        <p:spPr/>
        <p:txBody>
          <a:bodyPr/>
          <a:lstStyle/>
          <a:p>
            <a:r>
              <a:rPr lang="en-US" dirty="0" smtClean="0"/>
              <a:t>Uncertainty</a:t>
            </a:r>
          </a:p>
        </p:txBody>
      </p:sp>
    </p:spTree>
    <p:extLst>
      <p:ext uri="{BB962C8B-B14F-4D97-AF65-F5344CB8AC3E}">
        <p14:creationId xmlns:p14="http://schemas.microsoft.com/office/powerpoint/2010/main" val="25367388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7"/>
          <p:cNvSpPr>
            <a:spLocks noGrp="1" noChangeArrowheads="1"/>
          </p:cNvSpPr>
          <p:nvPr>
            <p:ph type="body" idx="1"/>
          </p:nvPr>
        </p:nvSpPr>
        <p:spPr>
          <a:xfrm>
            <a:off x="365125" y="1538818"/>
            <a:ext cx="8415338" cy="3582519"/>
          </a:xfrm>
        </p:spPr>
        <p:txBody>
          <a:bodyPr/>
          <a:lstStyle/>
          <a:p>
            <a:r>
              <a:rPr lang="en-US" dirty="0"/>
              <a:t>Once the likelihood and impact are known, the organization can perform </a:t>
            </a:r>
            <a:r>
              <a:rPr lang="en-US" dirty="0" smtClean="0"/>
              <a:t>risk determination </a:t>
            </a:r>
            <a:r>
              <a:rPr lang="en-US" dirty="0"/>
              <a:t>using a formula that seeks to quantify certain risk </a:t>
            </a:r>
            <a:r>
              <a:rPr lang="en-US" dirty="0" smtClean="0"/>
              <a:t>elements</a:t>
            </a:r>
          </a:p>
          <a:p>
            <a:r>
              <a:rPr lang="en-US" dirty="0" smtClean="0"/>
              <a:t>In this formula</a:t>
            </a:r>
            <a:r>
              <a:rPr lang="en-US" dirty="0"/>
              <a:t>, risk equals likelihood of threat event (attack) occurrence multiplied by </a:t>
            </a:r>
            <a:r>
              <a:rPr lang="en-US" dirty="0" smtClean="0"/>
              <a:t>impact (</a:t>
            </a:r>
            <a:r>
              <a:rPr lang="en-US" dirty="0"/>
              <a:t>or consequence), plus or minus an element of </a:t>
            </a:r>
            <a:r>
              <a:rPr lang="en-US" dirty="0" smtClean="0"/>
              <a:t>uncertainty</a:t>
            </a:r>
          </a:p>
          <a:p>
            <a:r>
              <a:rPr lang="en-US" dirty="0"/>
              <a:t>Most organizations simply accept the uncertainty factor and go with a </a:t>
            </a:r>
            <a:r>
              <a:rPr lang="en-US" dirty="0" smtClean="0"/>
              <a:t>simpler formula</a:t>
            </a:r>
            <a:r>
              <a:rPr lang="en-US" dirty="0"/>
              <a:t>: Likelihood × </a:t>
            </a:r>
            <a:r>
              <a:rPr lang="en-US" dirty="0" smtClean="0"/>
              <a:t>Impact</a:t>
            </a:r>
          </a:p>
        </p:txBody>
      </p:sp>
      <p:sp>
        <p:nvSpPr>
          <p:cNvPr id="38915" name="Rectangle 6"/>
          <p:cNvSpPr>
            <a:spLocks noGrp="1" noChangeArrowheads="1"/>
          </p:cNvSpPr>
          <p:nvPr>
            <p:ph type="title"/>
          </p:nvPr>
        </p:nvSpPr>
        <p:spPr/>
        <p:txBody>
          <a:bodyPr/>
          <a:lstStyle/>
          <a:p>
            <a:r>
              <a:rPr lang="en-US" dirty="0" smtClean="0"/>
              <a:t>Risk Determination</a:t>
            </a:r>
          </a:p>
        </p:txBody>
      </p:sp>
    </p:spTree>
    <p:extLst>
      <p:ext uri="{BB962C8B-B14F-4D97-AF65-F5344CB8AC3E}">
        <p14:creationId xmlns:p14="http://schemas.microsoft.com/office/powerpoint/2010/main" val="38086393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715137"/>
          </a:xfrm>
        </p:spPr>
        <p:txBody>
          <a:bodyPr/>
          <a:lstStyle/>
          <a:p>
            <a:r>
              <a:rPr lang="en-US" sz="2400" dirty="0" smtClean="0"/>
              <a:t>Information </a:t>
            </a:r>
            <a:r>
              <a:rPr lang="en-US" sz="2400" dirty="0"/>
              <a:t>asset 1 faced with threat 1 is at risk with general vulnerability 1. </a:t>
            </a:r>
            <a:r>
              <a:rPr lang="en-US" sz="2400" dirty="0" smtClean="0"/>
              <a:t>The risk </a:t>
            </a:r>
            <a:r>
              <a:rPr lang="en-US" sz="2400" dirty="0"/>
              <a:t>rating for A1V1T1 (or T1V1A1 if you prefer) has been assigned a </a:t>
            </a:r>
            <a:r>
              <a:rPr lang="en-US" sz="2400" dirty="0" smtClean="0"/>
              <a:t>Likelihood value </a:t>
            </a:r>
            <a:r>
              <a:rPr lang="en-US" sz="2400" dirty="0"/>
              <a:t>of 3 and an Impact value of 5. You estimate that assumptions and data </a:t>
            </a:r>
            <a:r>
              <a:rPr lang="en-US" sz="2400" dirty="0" smtClean="0"/>
              <a:t>are 90 </a:t>
            </a:r>
            <a:r>
              <a:rPr lang="en-US" sz="2400" dirty="0"/>
              <a:t>percent accurate (uncertainty of ± 10%). The resulting risk rating is 15 ± 1.5, </a:t>
            </a:r>
            <a:r>
              <a:rPr lang="en-US" sz="2400" dirty="0" smtClean="0"/>
              <a:t>so your </a:t>
            </a:r>
            <a:r>
              <a:rPr lang="en-US" sz="2400" dirty="0"/>
              <a:t>risk rating range is 13.5–16.5 on a 25-point </a:t>
            </a:r>
            <a:r>
              <a:rPr lang="en-US" sz="2400" dirty="0" smtClean="0"/>
              <a:t>scale</a:t>
            </a:r>
            <a:endParaRPr lang="en-US" sz="2400" dirty="0"/>
          </a:p>
          <a:p>
            <a:r>
              <a:rPr lang="en-US" sz="2400" dirty="0" smtClean="0"/>
              <a:t>Information </a:t>
            </a:r>
            <a:r>
              <a:rPr lang="en-US" sz="2400" dirty="0"/>
              <a:t>asset 2 faced with threat 2 is at risk with general vulnerabilities </a:t>
            </a:r>
            <a:r>
              <a:rPr lang="en-US" sz="2400" dirty="0" smtClean="0"/>
              <a:t>2 and </a:t>
            </a:r>
            <a:r>
              <a:rPr lang="en-US" sz="2400" dirty="0"/>
              <a:t>3. The risk rating for A2V2T2 has a Likelihood rating of 4 and an </a:t>
            </a:r>
            <a:r>
              <a:rPr lang="en-US" sz="2400" dirty="0" smtClean="0"/>
              <a:t>Impact rating </a:t>
            </a:r>
            <a:r>
              <a:rPr lang="en-US" sz="2400" dirty="0"/>
              <a:t>of 4. The risk rating for A2V3T2 has a Likelihood rating of 3 and an </a:t>
            </a:r>
            <a:r>
              <a:rPr lang="en-US" sz="2400" dirty="0" smtClean="0"/>
              <a:t>Impact rating </a:t>
            </a:r>
            <a:r>
              <a:rPr lang="en-US" sz="2400" dirty="0"/>
              <a:t>of 2. You estimate that assumptions and data are 80 percent accurate. </a:t>
            </a:r>
            <a:r>
              <a:rPr lang="en-US" sz="2400" dirty="0" smtClean="0"/>
              <a:t>The resulting </a:t>
            </a:r>
            <a:r>
              <a:rPr lang="en-US" sz="2400" dirty="0"/>
              <a:t>risk rating for A2V2T2 is 16 ± 3.2 (range of 12.8–19.2). The risk rating </a:t>
            </a:r>
            <a:r>
              <a:rPr lang="en-US" sz="2400" dirty="0" smtClean="0"/>
              <a:t>for A2V3T2 </a:t>
            </a:r>
            <a:r>
              <a:rPr lang="en-US" sz="2400" dirty="0"/>
              <a:t>is 6 ± 1.2 (range of 4.8–7.2</a:t>
            </a:r>
            <a:r>
              <a:rPr lang="en-US" sz="2400" dirty="0" smtClean="0"/>
              <a:t>)</a:t>
            </a:r>
            <a:endParaRPr lang="en-US" sz="2400" dirty="0"/>
          </a:p>
        </p:txBody>
      </p:sp>
      <p:sp>
        <p:nvSpPr>
          <p:cNvPr id="3" name="Title 2"/>
          <p:cNvSpPr>
            <a:spLocks noGrp="1"/>
          </p:cNvSpPr>
          <p:nvPr>
            <p:ph type="title"/>
          </p:nvPr>
        </p:nvSpPr>
        <p:spPr/>
        <p:txBody>
          <a:bodyPr/>
          <a:lstStyle/>
          <a:p>
            <a:r>
              <a:rPr lang="en-US" dirty="0"/>
              <a:t>Risk Determination </a:t>
            </a:r>
            <a:r>
              <a:rPr lang="en-US" dirty="0"/>
              <a:t>(Continued)</a:t>
            </a:r>
            <a:endParaRPr lang="en-US" dirty="0"/>
          </a:p>
        </p:txBody>
      </p:sp>
    </p:spTree>
    <p:extLst>
      <p:ext uri="{BB962C8B-B14F-4D97-AF65-F5344CB8AC3E}">
        <p14:creationId xmlns:p14="http://schemas.microsoft.com/office/powerpoint/2010/main" val="275592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earwater Compliance I R M risk rating matrix. Impact is on the vertical axis with 1 as insignificant (from bottom to top), 2 as minor, 3 as moderate, 4 as major and 5 as severe. Likelihood is on the horizontal axis with 1 as rare, 2 as unlikely, 3 as moderate, 4 as likely and 5 as almost certain. Cells in the matrix identified as Low are: (Rare, Insignificant), (Unlikely, Insignificant), (Moderate, Insignificant), (Likely, Insignificant), (Almost Certain, Insignificant), (Rare, Minor), (Unlikely, Minor), (Moderate, Minor), (Rare, Moderate), (Unlikely, Moderate), (Rare, Major), (Rare, Severe). Cells in the matrix identified as Medium are: (Unlikely, Major), (Unlikely, Major), (Moderate, Major), (Moderate, Moderate), (Likely, Moderate), (Likely, Minor), (Almost Certain, Minor). Cells in the matrix identified as High are: (Moderate, Severe), (Likely, Severe), (Likely, Major), (Almost Certain, Major), (Almost Certain, Moderate). Critical cell is (Almost Certain, Seve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 y="613031"/>
            <a:ext cx="8763000" cy="5631939"/>
          </a:xfrm>
          <a:prstGeom prst="rect">
            <a:avLst/>
          </a:prstGeom>
        </p:spPr>
      </p:pic>
    </p:spTree>
    <p:extLst>
      <p:ext uri="{BB962C8B-B14F-4D97-AF65-F5344CB8AC3E}">
        <p14:creationId xmlns:p14="http://schemas.microsoft.com/office/powerpoint/2010/main" val="310642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9"/>
          <p:cNvSpPr>
            <a:spLocks noGrp="1" noChangeArrowheads="1"/>
          </p:cNvSpPr>
          <p:nvPr>
            <p:ph type="body" idx="1"/>
          </p:nvPr>
        </p:nvSpPr>
        <p:spPr/>
        <p:txBody>
          <a:bodyPr/>
          <a:lstStyle/>
          <a:p>
            <a:r>
              <a:rPr lang="en-US" dirty="0" smtClean="0"/>
              <a:t>Risk management is the process of discovering and assessing the risks to an organization’s operations and determining how those risks can be controlled or mitigated</a:t>
            </a:r>
          </a:p>
          <a:p>
            <a:r>
              <a:rPr lang="en-US" dirty="0" smtClean="0"/>
              <a:t>This process involves discovering and understanding answers to some key questions with regard to the risk associated with an organization’s information assets:</a:t>
            </a:r>
          </a:p>
          <a:p>
            <a:pPr lvl="1"/>
            <a:r>
              <a:rPr lang="en-US" dirty="0" smtClean="0"/>
              <a:t>Where and what is the risk (risk identification)?</a:t>
            </a:r>
          </a:p>
          <a:p>
            <a:pPr lvl="1"/>
            <a:r>
              <a:rPr lang="en-US" dirty="0" smtClean="0"/>
              <a:t>How severe is the current level of risk (risk analysis)?</a:t>
            </a:r>
          </a:p>
          <a:p>
            <a:pPr lvl="1"/>
            <a:r>
              <a:rPr lang="en-US" dirty="0" smtClean="0"/>
              <a:t>Is the current level of risk acceptable (risk evaluation)?</a:t>
            </a:r>
          </a:p>
          <a:p>
            <a:pPr lvl="1"/>
            <a:r>
              <a:rPr lang="en-US" dirty="0" smtClean="0"/>
              <a:t>What do I need to do to bring the risk to an acceptable level (risk treatment)?</a:t>
            </a:r>
          </a:p>
        </p:txBody>
      </p:sp>
      <p:sp>
        <p:nvSpPr>
          <p:cNvPr id="9219" name="Rectangle 8"/>
          <p:cNvSpPr>
            <a:spLocks noGrp="1" noChangeArrowheads="1"/>
          </p:cNvSpPr>
          <p:nvPr>
            <p:ph type="title"/>
          </p:nvPr>
        </p:nvSpPr>
        <p:spPr/>
        <p:txBody>
          <a:bodyPr/>
          <a:lstStyle/>
          <a:p>
            <a:r>
              <a:rPr lang="en-US" dirty="0" smtClean="0"/>
              <a:t>The Information Security Risk Management Framework</a:t>
            </a:r>
          </a:p>
        </p:txBody>
      </p:sp>
    </p:spTree>
    <p:extLst>
      <p:ext uri="{BB962C8B-B14F-4D97-AF65-F5344CB8AC3E}">
        <p14:creationId xmlns:p14="http://schemas.microsoft.com/office/powerpoint/2010/main" val="35283057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representing Risk Rating Worksheet. The table has 5 columns and 10 rows. The column headings are as follows from left to right: Asset, Vulnerability, Likelihood, Impact, Risk-Rating Factor. The row entries are as follows. Row 1. Asset, Customer service request via e-mail that is inbound. Vulnerability, E-mail disruption due to hardware failure. Likelihood, 3. Impact, 3. Risk-Rating Factor, 9. Row 2. Asset, Customer service request via e-mail that is inbound. Vulnerability, E-mail disruption due to software failure. Likelihood, 4. Impact, 3. Risk-Rating Factor, 12. Row 3. Asset, Customer order via S S L that is inbound. Vulnerability, Lost orders due to Web server hardware failure. Likelihood, 2. Impact, 5. Risk-rating Factor, 10. Row 4. Asset, Customer order via S S L that is inbound. Vulnerability, Lost orders due to Web server or I S P service failure. Likelihood, 4. Impact, 5. Risk-Rating Factor, 20. Row 5. Asset, Customer service request via e-mail that is inbound. Vulnerability, E-mail disruption due to S M T P mail relay attack. Likelihood, 1. Impact, 3. Risk-Rating Factor, 3. Row 6. Asset, Customer service request via e-mail that is inbound. Vulnerability, E-mail disruption due to I S P service failure. Likelihood, 2. Impact, 3. Risk-Rating Factor, 6. Row 7. Asset, Customer service request via e-mail that is inbound. Vulnerability, E-mail disruption due to power failure. Likelihood, 3. Impact, 3. Risk-Rating Factor, 9. Row 8. Asset, Customer order via S S L that is inbound. Vulnerability, Lost orders due to Web server denial-of-service attack. Likelihood, 1. Impact, 5. Risk-Rating Factor, 5. Row 9. Asset, Customer order via S S L that is inbound. Vulnerability, Lost orders due to Web server software failure. Likelihood, 2. Impact, 5. Risk-Rating Factor, 10. Asset, Customer order via S S L that is inbound. Vulnerability, lost orders due to Web server buffer overrun attack. Likelihood, 1. Impact, 5. Risk-Rating Factor, 5.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342900"/>
            <a:ext cx="8077200" cy="6057900"/>
          </a:xfrm>
          <a:prstGeom prst="rect">
            <a:avLst/>
          </a:prstGeom>
        </p:spPr>
      </p:pic>
    </p:spTree>
    <p:extLst>
      <p:ext uri="{BB962C8B-B14F-4D97-AF65-F5344CB8AC3E}">
        <p14:creationId xmlns:p14="http://schemas.microsoft.com/office/powerpoint/2010/main" val="3680121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401205"/>
          </a:xfrm>
        </p:spPr>
        <p:txBody>
          <a:bodyPr/>
          <a:lstStyle/>
          <a:p>
            <a:r>
              <a:rPr lang="en-US" dirty="0"/>
              <a:t>Once the risk ratings are calculated for all TVA triples, the organization needs to </a:t>
            </a:r>
            <a:r>
              <a:rPr lang="en-US" dirty="0" smtClean="0"/>
              <a:t>decide whether </a:t>
            </a:r>
            <a:r>
              <a:rPr lang="en-US" dirty="0"/>
              <a:t>it can live with the analyzed level of risk—in other words, the </a:t>
            </a:r>
            <a:r>
              <a:rPr lang="en-US" dirty="0" smtClean="0"/>
              <a:t>organization must </a:t>
            </a:r>
            <a:r>
              <a:rPr lang="en-US" dirty="0"/>
              <a:t>determine its risk </a:t>
            </a:r>
            <a:r>
              <a:rPr lang="en-US" dirty="0" smtClean="0"/>
              <a:t>appetite</a:t>
            </a:r>
          </a:p>
          <a:p>
            <a:r>
              <a:rPr lang="en-US" dirty="0" smtClean="0"/>
              <a:t>This </a:t>
            </a:r>
            <a:r>
              <a:rPr lang="en-US" dirty="0"/>
              <a:t>is the risk evaluation </a:t>
            </a:r>
            <a:r>
              <a:rPr lang="en-US" dirty="0" smtClean="0"/>
              <a:t>stage</a:t>
            </a:r>
          </a:p>
          <a:p>
            <a:r>
              <a:rPr lang="en-US" dirty="0"/>
              <a:t>The organization must translate its risk appetite from </a:t>
            </a:r>
            <a:r>
              <a:rPr lang="en-US" dirty="0" smtClean="0"/>
              <a:t>the general </a:t>
            </a:r>
            <a:r>
              <a:rPr lang="en-US" dirty="0"/>
              <a:t>statement developed by the RM framework team (and based on guidance </a:t>
            </a:r>
            <a:r>
              <a:rPr lang="en-US" dirty="0" smtClean="0"/>
              <a:t>from the </a:t>
            </a:r>
            <a:r>
              <a:rPr lang="en-US" dirty="0"/>
              <a:t>governance group) </a:t>
            </a:r>
            <a:r>
              <a:rPr lang="en-US" dirty="0" smtClean="0"/>
              <a:t>to </a:t>
            </a:r>
            <a:r>
              <a:rPr lang="en-US" dirty="0"/>
              <a:t>a numerical value it can compare to each analyzed risk</a:t>
            </a:r>
          </a:p>
        </p:txBody>
      </p:sp>
      <p:sp>
        <p:nvSpPr>
          <p:cNvPr id="3" name="Title 2"/>
          <p:cNvSpPr>
            <a:spLocks noGrp="1"/>
          </p:cNvSpPr>
          <p:nvPr>
            <p:ph type="title"/>
          </p:nvPr>
        </p:nvSpPr>
        <p:spPr/>
        <p:txBody>
          <a:bodyPr/>
          <a:lstStyle/>
          <a:p>
            <a:r>
              <a:rPr lang="en-US" dirty="0" smtClean="0"/>
              <a:t>Risk Evaluation</a:t>
            </a:r>
            <a:endParaRPr lang="en-US" dirty="0"/>
          </a:p>
        </p:txBody>
      </p:sp>
    </p:spTree>
    <p:extLst>
      <p:ext uri="{BB962C8B-B14F-4D97-AF65-F5344CB8AC3E}">
        <p14:creationId xmlns:p14="http://schemas.microsoft.com/office/powerpoint/2010/main" val="1060245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shows the Risk Threshold graph for Dr. Mike Whitman in the I R M Pro websi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925273"/>
            <a:ext cx="8686800" cy="5007454"/>
          </a:xfrm>
          <a:prstGeom prst="rect">
            <a:avLst/>
          </a:prstGeom>
        </p:spPr>
      </p:pic>
    </p:spTree>
    <p:extLst>
      <p:ext uri="{BB962C8B-B14F-4D97-AF65-F5344CB8AC3E}">
        <p14:creationId xmlns:p14="http://schemas.microsoft.com/office/powerpoint/2010/main" val="2531455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7"/>
          <p:cNvSpPr>
            <a:spLocks noGrp="1" noChangeArrowheads="1"/>
          </p:cNvSpPr>
          <p:nvPr>
            <p:ph type="body" idx="1"/>
          </p:nvPr>
        </p:nvSpPr>
        <p:spPr>
          <a:xfrm>
            <a:off x="365125" y="1538818"/>
            <a:ext cx="8415338" cy="2200602"/>
          </a:xfrm>
        </p:spPr>
        <p:txBody>
          <a:bodyPr/>
          <a:lstStyle/>
          <a:p>
            <a:r>
              <a:rPr lang="en-US" dirty="0"/>
              <a:t>The efforts to compile risks into a comprehensive list allow the organization to </a:t>
            </a:r>
            <a:r>
              <a:rPr lang="en-US" dirty="0" smtClean="0"/>
              <a:t>make informed </a:t>
            </a:r>
            <a:r>
              <a:rPr lang="en-US" dirty="0"/>
              <a:t>choices from the best available </a:t>
            </a:r>
            <a:r>
              <a:rPr lang="en-US" dirty="0" smtClean="0"/>
              <a:t>information</a:t>
            </a:r>
          </a:p>
          <a:p>
            <a:r>
              <a:rPr lang="en-US" dirty="0"/>
              <a:t>It is also of value for </a:t>
            </a:r>
            <a:r>
              <a:rPr lang="en-US" dirty="0" smtClean="0"/>
              <a:t>future iterations </a:t>
            </a:r>
            <a:r>
              <a:rPr lang="en-US" dirty="0"/>
              <a:t>of the process to document the results in a reusable form</a:t>
            </a:r>
            <a:endParaRPr lang="en-US" dirty="0" smtClean="0"/>
          </a:p>
        </p:txBody>
      </p:sp>
      <p:sp>
        <p:nvSpPr>
          <p:cNvPr id="46083" name="Rectangle 6"/>
          <p:cNvSpPr>
            <a:spLocks noGrp="1" noChangeArrowheads="1"/>
          </p:cNvSpPr>
          <p:nvPr>
            <p:ph type="title"/>
          </p:nvPr>
        </p:nvSpPr>
        <p:spPr>
          <a:xfrm>
            <a:off x="762000" y="371249"/>
            <a:ext cx="8026400" cy="366254"/>
          </a:xfrm>
        </p:spPr>
        <p:txBody>
          <a:bodyPr/>
          <a:lstStyle/>
          <a:p>
            <a:r>
              <a:rPr lang="en-US" dirty="0" smtClean="0"/>
              <a:t>Documenting the Results of Risk Assessment</a:t>
            </a:r>
          </a:p>
        </p:txBody>
      </p:sp>
    </p:spTree>
    <p:extLst>
      <p:ext uri="{BB962C8B-B14F-4D97-AF65-F5344CB8AC3E}">
        <p14:creationId xmlns:p14="http://schemas.microsoft.com/office/powerpoint/2010/main" val="26019022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table provides Risk Assessment Deliverables. The table has 2 columns and 5 rows. The column headings are as follows from left to right: Deliverable, Purpose. The row entries are as follows. Row 1. Deliverable, Information asset and classification worksheet. Purpose, Assembles information about information assets, their sensitivity levels, and their value to the organization. Row 2. Deliverable, Information asset value weighted table Analysis. Purpose, Rank-orders each information asset according to criteria developed by the organization. Row 3. Deliverable, Threat severity weighted table analysis. Purpose, Rank-orders each threat to the organization’s information assets according to criteria developed by the organization. Row 4. Deliverable, T V A controls worksheet. Purpose, Combines the output from the information asset identification and prioritization with the threat identification and prioritization, identifies potential vulnerabilities in the triples, and incorporates extant and planned controls. Row 5. Deliverable, Risk ranking worksheet. Purpose, assigns a risk-rating ranked value to each T V A triple, incorporating likelihood, impact, and possibly a measure of uncertainty.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852371"/>
            <a:ext cx="8839200" cy="5153258"/>
          </a:xfrm>
          <a:prstGeom prst="rect">
            <a:avLst/>
          </a:prstGeom>
        </p:spPr>
      </p:pic>
    </p:spTree>
    <p:extLst>
      <p:ext uri="{BB962C8B-B14F-4D97-AF65-F5344CB8AC3E}">
        <p14:creationId xmlns:p14="http://schemas.microsoft.com/office/powerpoint/2010/main" val="27423298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869025"/>
          </a:xfrm>
        </p:spPr>
        <p:txBody>
          <a:bodyPr/>
          <a:lstStyle/>
          <a:p>
            <a:r>
              <a:rPr lang="en-US" sz="2400" dirty="0"/>
              <a:t>Once the risk has been identified and its relative severity against the value of </a:t>
            </a:r>
            <a:r>
              <a:rPr lang="en-US" sz="2400" dirty="0" smtClean="0"/>
              <a:t>the information </a:t>
            </a:r>
            <a:r>
              <a:rPr lang="en-US" sz="2400" dirty="0"/>
              <a:t>asset has been evaluated, the organization must decide whether the </a:t>
            </a:r>
            <a:r>
              <a:rPr lang="en-US" sz="2400" dirty="0" smtClean="0"/>
              <a:t>current level </a:t>
            </a:r>
            <a:r>
              <a:rPr lang="en-US" sz="2400" dirty="0"/>
              <a:t>of risk is acceptable or something must be </a:t>
            </a:r>
            <a:r>
              <a:rPr lang="en-US" sz="2400" dirty="0" smtClean="0"/>
              <a:t>done</a:t>
            </a:r>
          </a:p>
          <a:p>
            <a:r>
              <a:rPr lang="en-US" sz="2400" dirty="0"/>
              <a:t>If the RM process team </a:t>
            </a:r>
            <a:r>
              <a:rPr lang="en-US" sz="2400" dirty="0" smtClean="0"/>
              <a:t>completes its </a:t>
            </a:r>
            <a:r>
              <a:rPr lang="en-US" sz="2400" dirty="0"/>
              <a:t>analysis and shares its findings with the framework team and/or governance group</a:t>
            </a:r>
            <a:r>
              <a:rPr lang="en-US" sz="2400" dirty="0" smtClean="0"/>
              <a:t>, and </a:t>
            </a:r>
            <a:r>
              <a:rPr lang="en-US" sz="2400" dirty="0"/>
              <a:t>the executive decision makers state, “We can live with that,” then the process </a:t>
            </a:r>
            <a:r>
              <a:rPr lang="en-US" sz="2400" dirty="0" smtClean="0"/>
              <a:t>moves on </a:t>
            </a:r>
            <a:r>
              <a:rPr lang="en-US" sz="2400" dirty="0"/>
              <a:t>to the monitoring and review function, where the organization keeps an eye on </a:t>
            </a:r>
            <a:r>
              <a:rPr lang="en-US" sz="2400" dirty="0" smtClean="0"/>
              <a:t>assets</a:t>
            </a:r>
            <a:r>
              <a:rPr lang="en-US" sz="2400" dirty="0"/>
              <a:t>, </a:t>
            </a:r>
            <a:r>
              <a:rPr lang="en-US" sz="2400" dirty="0" smtClean="0"/>
              <a:t>threats, </a:t>
            </a:r>
            <a:r>
              <a:rPr lang="en-US" sz="2400" dirty="0"/>
              <a:t>and </a:t>
            </a:r>
            <a:r>
              <a:rPr lang="en-US" sz="2400" dirty="0" smtClean="0"/>
              <a:t>vulnerabilities for </a:t>
            </a:r>
            <a:r>
              <a:rPr lang="en-US" sz="2400" dirty="0"/>
              <a:t>a trigger to restart </a:t>
            </a:r>
            <a:r>
              <a:rPr lang="en-US" sz="2400" dirty="0" smtClean="0"/>
              <a:t>the RM </a:t>
            </a:r>
            <a:r>
              <a:rPr lang="en-US" sz="2400" dirty="0"/>
              <a:t>process anew. </a:t>
            </a:r>
            <a:endParaRPr lang="en-US" sz="2400" dirty="0" smtClean="0"/>
          </a:p>
          <a:p>
            <a:r>
              <a:rPr lang="en-US" sz="2400" dirty="0" smtClean="0"/>
              <a:t>If </a:t>
            </a:r>
            <a:r>
              <a:rPr lang="en-US" sz="2400" dirty="0"/>
              <a:t>the decision makers indicate that they are not comfortable with </a:t>
            </a:r>
            <a:r>
              <a:rPr lang="en-US" sz="2400" dirty="0" smtClean="0"/>
              <a:t>the current </a:t>
            </a:r>
            <a:r>
              <a:rPr lang="en-US" sz="2400" dirty="0"/>
              <a:t>level of risk, then the next stage of the RM process proceeds: risk treatment</a:t>
            </a:r>
          </a:p>
        </p:txBody>
      </p:sp>
      <p:sp>
        <p:nvSpPr>
          <p:cNvPr id="3" name="Title 2"/>
          <p:cNvSpPr>
            <a:spLocks noGrp="1"/>
          </p:cNvSpPr>
          <p:nvPr>
            <p:ph type="title"/>
          </p:nvPr>
        </p:nvSpPr>
        <p:spPr/>
        <p:txBody>
          <a:bodyPr/>
          <a:lstStyle/>
          <a:p>
            <a:r>
              <a:rPr lang="en-US" dirty="0" smtClean="0"/>
              <a:t>Evaluating Risk</a:t>
            </a:r>
            <a:endParaRPr lang="en-US" dirty="0"/>
          </a:p>
        </p:txBody>
      </p:sp>
    </p:spTree>
    <p:extLst>
      <p:ext uri="{BB962C8B-B14F-4D97-AF65-F5344CB8AC3E}">
        <p14:creationId xmlns:p14="http://schemas.microsoft.com/office/powerpoint/2010/main" val="1759354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401205"/>
          </a:xfrm>
        </p:spPr>
        <p:txBody>
          <a:bodyPr/>
          <a:lstStyle/>
          <a:p>
            <a:r>
              <a:rPr lang="en-US" dirty="0"/>
              <a:t>Another factor that makes this process even more challenging is that the </a:t>
            </a:r>
            <a:r>
              <a:rPr lang="en-US" dirty="0" smtClean="0"/>
              <a:t>solution for </a:t>
            </a:r>
            <a:r>
              <a:rPr lang="en-US" dirty="0"/>
              <a:t>one information asset may positively or negatively affect the level of risk in </a:t>
            </a:r>
            <a:r>
              <a:rPr lang="en-US" dirty="0" smtClean="0"/>
              <a:t>other information assets</a:t>
            </a:r>
          </a:p>
          <a:p>
            <a:r>
              <a:rPr lang="en-US"/>
              <a:t>The </a:t>
            </a:r>
            <a:r>
              <a:rPr lang="en-US" smtClean="0"/>
              <a:t>bottom line </a:t>
            </a:r>
            <a:r>
              <a:rPr lang="en-US" dirty="0"/>
              <a:t>is that once the risk is known, it requires extensive </a:t>
            </a:r>
            <a:r>
              <a:rPr lang="en-US" dirty="0" smtClean="0"/>
              <a:t>deliberation and </a:t>
            </a:r>
            <a:r>
              <a:rPr lang="en-US" dirty="0"/>
              <a:t>understanding before the “yea or nay” decision is </a:t>
            </a:r>
            <a:r>
              <a:rPr lang="en-US" dirty="0" smtClean="0"/>
              <a:t>made</a:t>
            </a:r>
            <a:endParaRPr lang="en-US" dirty="0"/>
          </a:p>
          <a:p>
            <a:r>
              <a:rPr lang="en-US" dirty="0"/>
              <a:t>Another step performed during risk evaluation is the prioritization of effort for </a:t>
            </a:r>
            <a:r>
              <a:rPr lang="en-US" dirty="0" smtClean="0"/>
              <a:t>the treatment </a:t>
            </a:r>
            <a:r>
              <a:rPr lang="en-US" dirty="0"/>
              <a:t>of risk, which occurs in the next step of the RM </a:t>
            </a:r>
            <a:r>
              <a:rPr lang="en-US" dirty="0" smtClean="0"/>
              <a:t>process</a:t>
            </a:r>
            <a:endParaRPr lang="en-US" dirty="0"/>
          </a:p>
        </p:txBody>
      </p:sp>
      <p:sp>
        <p:nvSpPr>
          <p:cNvPr id="3" name="Title 2"/>
          <p:cNvSpPr>
            <a:spLocks noGrp="1"/>
          </p:cNvSpPr>
          <p:nvPr>
            <p:ph type="title"/>
          </p:nvPr>
        </p:nvSpPr>
        <p:spPr/>
        <p:txBody>
          <a:bodyPr/>
          <a:lstStyle/>
          <a:p>
            <a:r>
              <a:rPr lang="en-US" dirty="0" smtClean="0"/>
              <a:t>Evaluating Risk </a:t>
            </a:r>
            <a:r>
              <a:rPr lang="en-US" dirty="0"/>
              <a:t>(Continued)</a:t>
            </a:r>
            <a:endParaRPr lang="en-US" dirty="0"/>
          </a:p>
        </p:txBody>
      </p:sp>
    </p:spTree>
    <p:extLst>
      <p:ext uri="{BB962C8B-B14F-4D97-AF65-F5344CB8AC3E}">
        <p14:creationId xmlns:p14="http://schemas.microsoft.com/office/powerpoint/2010/main" val="3242059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401205"/>
          </a:xfrm>
        </p:spPr>
        <p:txBody>
          <a:bodyPr/>
          <a:lstStyle/>
          <a:p>
            <a:r>
              <a:rPr lang="en-US" dirty="0"/>
              <a:t>Risk treatment, also known as risk control, is the process of doing something </a:t>
            </a:r>
            <a:r>
              <a:rPr lang="en-US" dirty="0" smtClean="0"/>
              <a:t>about risk </a:t>
            </a:r>
            <a:r>
              <a:rPr lang="en-US" dirty="0"/>
              <a:t>once the organization has identified risk, assessed it, evaluated it, and </a:t>
            </a:r>
            <a:r>
              <a:rPr lang="en-US" dirty="0" smtClean="0"/>
              <a:t>then determined </a:t>
            </a:r>
            <a:r>
              <a:rPr lang="en-US" dirty="0"/>
              <a:t>that the current level of remaining risk—the residual risk—is </a:t>
            </a:r>
            <a:r>
              <a:rPr lang="en-US" dirty="0" smtClean="0"/>
              <a:t>unacceptable</a:t>
            </a:r>
            <a:endParaRPr lang="en-US" dirty="0"/>
          </a:p>
          <a:p>
            <a:r>
              <a:rPr lang="en-US" dirty="0"/>
              <a:t>A variety of options are open to organizations, including removing the </a:t>
            </a:r>
            <a:r>
              <a:rPr lang="en-US" dirty="0" smtClean="0"/>
              <a:t>information asset </a:t>
            </a:r>
            <a:r>
              <a:rPr lang="en-US" dirty="0"/>
              <a:t>from harm’s way, modifying how it is currently protected, and passing </a:t>
            </a:r>
            <a:r>
              <a:rPr lang="en-US" dirty="0" smtClean="0"/>
              <a:t>the responsibility </a:t>
            </a:r>
            <a:r>
              <a:rPr lang="en-US" dirty="0"/>
              <a:t>for its protection or replacement to third </a:t>
            </a:r>
            <a:r>
              <a:rPr lang="en-US" dirty="0" smtClean="0"/>
              <a:t>parties</a:t>
            </a:r>
            <a:endParaRPr lang="en-US" dirty="0"/>
          </a:p>
        </p:txBody>
      </p:sp>
      <p:sp>
        <p:nvSpPr>
          <p:cNvPr id="3" name="Title 2"/>
          <p:cNvSpPr>
            <a:spLocks noGrp="1"/>
          </p:cNvSpPr>
          <p:nvPr>
            <p:ph type="title"/>
          </p:nvPr>
        </p:nvSpPr>
        <p:spPr/>
        <p:txBody>
          <a:bodyPr/>
          <a:lstStyle/>
          <a:p>
            <a:r>
              <a:rPr lang="en-US" dirty="0" smtClean="0"/>
              <a:t>Risk Treatment/Risk Control</a:t>
            </a:r>
            <a:endParaRPr lang="en-US" dirty="0"/>
          </a:p>
        </p:txBody>
      </p:sp>
    </p:spTree>
    <p:extLst>
      <p:ext uri="{BB962C8B-B14F-4D97-AF65-F5344CB8AC3E}">
        <p14:creationId xmlns:p14="http://schemas.microsoft.com/office/powerpoint/2010/main" val="1112106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3970318"/>
          </a:xfrm>
        </p:spPr>
        <p:txBody>
          <a:bodyPr/>
          <a:lstStyle/>
          <a:p>
            <a:r>
              <a:rPr lang="en-US" sz="2400" dirty="0"/>
              <a:t>As the process team works through the various RM activities, it needs to </a:t>
            </a:r>
            <a:r>
              <a:rPr lang="en-US" sz="2400" dirty="0" smtClean="0"/>
              <a:t>continually provide </a:t>
            </a:r>
            <a:r>
              <a:rPr lang="en-US" sz="2400" dirty="0"/>
              <a:t>feedback to the framework team about the relative success and </a:t>
            </a:r>
            <a:r>
              <a:rPr lang="en-US" sz="2400" dirty="0" smtClean="0"/>
              <a:t>challenges of </a:t>
            </a:r>
            <a:r>
              <a:rPr lang="en-US" sz="2400" dirty="0"/>
              <a:t>its RM </a:t>
            </a:r>
            <a:r>
              <a:rPr lang="en-US" sz="2400" dirty="0" smtClean="0"/>
              <a:t>activities</a:t>
            </a:r>
          </a:p>
          <a:p>
            <a:r>
              <a:rPr lang="en-US" sz="2400" dirty="0" smtClean="0"/>
              <a:t>This </a:t>
            </a:r>
            <a:r>
              <a:rPr lang="en-US" sz="2400" dirty="0"/>
              <a:t>feedback is used to improve not only the process, but </a:t>
            </a:r>
            <a:r>
              <a:rPr lang="en-US" sz="2400" dirty="0" smtClean="0"/>
              <a:t>the framework </a:t>
            </a:r>
            <a:r>
              <a:rPr lang="en-US" sz="2400" dirty="0"/>
              <a:t>as </a:t>
            </a:r>
            <a:r>
              <a:rPr lang="en-US" sz="2400" dirty="0" smtClean="0"/>
              <a:t>well</a:t>
            </a:r>
          </a:p>
          <a:p>
            <a:r>
              <a:rPr lang="en-US" sz="2400" dirty="0" smtClean="0"/>
              <a:t>It </a:t>
            </a:r>
            <a:r>
              <a:rPr lang="en-US" sz="2400" dirty="0"/>
              <a:t>is critical that the process team have one or more </a:t>
            </a:r>
            <a:r>
              <a:rPr lang="en-US" sz="2400" dirty="0" smtClean="0"/>
              <a:t>individuals designated </a:t>
            </a:r>
            <a:r>
              <a:rPr lang="en-US" sz="2400" dirty="0"/>
              <a:t>to collect and provide this </a:t>
            </a:r>
            <a:r>
              <a:rPr lang="en-US" sz="2400" dirty="0" smtClean="0"/>
              <a:t>feedback </a:t>
            </a:r>
            <a:r>
              <a:rPr lang="en-US" sz="2400" dirty="0"/>
              <a:t>as well as a formal mechanism </a:t>
            </a:r>
            <a:r>
              <a:rPr lang="en-US" sz="2400" dirty="0" smtClean="0"/>
              <a:t>to submit </a:t>
            </a:r>
            <a:r>
              <a:rPr lang="en-US" sz="2400" dirty="0"/>
              <a:t>it to the framework </a:t>
            </a:r>
            <a:r>
              <a:rPr lang="en-US" sz="2400" dirty="0" smtClean="0"/>
              <a:t>team</a:t>
            </a:r>
          </a:p>
          <a:p>
            <a:r>
              <a:rPr lang="en-US" sz="2400" dirty="0" smtClean="0"/>
              <a:t>These </a:t>
            </a:r>
            <a:r>
              <a:rPr lang="en-US" sz="2400" dirty="0"/>
              <a:t>process communications facilitate the </a:t>
            </a:r>
            <a:r>
              <a:rPr lang="en-US" sz="2400" dirty="0" smtClean="0"/>
              <a:t>actions in </a:t>
            </a:r>
            <a:r>
              <a:rPr lang="en-US" sz="2400" dirty="0"/>
              <a:t>the process monitoring </a:t>
            </a:r>
            <a:r>
              <a:rPr lang="en-US" sz="2400" dirty="0" smtClean="0"/>
              <a:t>(for feedback) and review (for assessment)</a:t>
            </a:r>
          </a:p>
        </p:txBody>
      </p:sp>
      <p:sp>
        <p:nvSpPr>
          <p:cNvPr id="3" name="Title 2"/>
          <p:cNvSpPr>
            <a:spLocks noGrp="1"/>
          </p:cNvSpPr>
          <p:nvPr>
            <p:ph type="title"/>
          </p:nvPr>
        </p:nvSpPr>
        <p:spPr>
          <a:xfrm>
            <a:off x="762000" y="188122"/>
            <a:ext cx="8026400" cy="732508"/>
          </a:xfrm>
        </p:spPr>
        <p:txBody>
          <a:bodyPr/>
          <a:lstStyle/>
          <a:p>
            <a:r>
              <a:rPr lang="en-US" dirty="0" smtClean="0"/>
              <a:t>Process Communications, Monitoring, and Review</a:t>
            </a:r>
            <a:endParaRPr lang="en-US" dirty="0"/>
          </a:p>
        </p:txBody>
      </p:sp>
    </p:spTree>
    <p:extLst>
      <p:ext uri="{BB962C8B-B14F-4D97-AF65-F5344CB8AC3E}">
        <p14:creationId xmlns:p14="http://schemas.microsoft.com/office/powerpoint/2010/main" val="3109919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321183"/>
          </a:xfrm>
        </p:spPr>
        <p:txBody>
          <a:bodyPr/>
          <a:lstStyle/>
          <a:p>
            <a:r>
              <a:rPr lang="en-US" sz="2400" dirty="0"/>
              <a:t>Risk management examines and documents an organization’s information </a:t>
            </a:r>
            <a:r>
              <a:rPr lang="en-US" sz="2400" dirty="0" smtClean="0"/>
              <a:t>assets</a:t>
            </a:r>
            <a:endParaRPr lang="en-US" sz="2400" dirty="0"/>
          </a:p>
          <a:p>
            <a:r>
              <a:rPr lang="en-US" sz="2400" dirty="0" smtClean="0"/>
              <a:t>Management </a:t>
            </a:r>
            <a:r>
              <a:rPr lang="en-US" sz="2400" dirty="0"/>
              <a:t>is responsible for identifying and controlling the risks that an </a:t>
            </a:r>
            <a:r>
              <a:rPr lang="en-US" sz="2400" dirty="0" smtClean="0"/>
              <a:t>organization encounters</a:t>
            </a:r>
            <a:r>
              <a:rPr lang="en-US" sz="2400" dirty="0"/>
              <a:t>. In the modern organization, the InfoSec group often plays a leadership role </a:t>
            </a:r>
            <a:r>
              <a:rPr lang="en-US" sz="2400" dirty="0" smtClean="0"/>
              <a:t>in risk management</a:t>
            </a:r>
            <a:endParaRPr lang="en-US" sz="2400" dirty="0"/>
          </a:p>
          <a:p>
            <a:r>
              <a:rPr lang="en-US" sz="2400" dirty="0" smtClean="0"/>
              <a:t>A </a:t>
            </a:r>
            <a:r>
              <a:rPr lang="en-US" sz="2400" dirty="0"/>
              <a:t>key component of a risk management strategy is the identification, classification, </a:t>
            </a:r>
            <a:r>
              <a:rPr lang="en-US" sz="2400" dirty="0" smtClean="0"/>
              <a:t>and prioritization </a:t>
            </a:r>
            <a:r>
              <a:rPr lang="en-US" sz="2400" dirty="0"/>
              <a:t>of the organization’s information </a:t>
            </a:r>
            <a:r>
              <a:rPr lang="en-US" sz="2400" dirty="0" smtClean="0"/>
              <a:t>assets</a:t>
            </a:r>
            <a:endParaRPr lang="en-US" sz="2400" dirty="0"/>
          </a:p>
          <a:p>
            <a:r>
              <a:rPr lang="en-US" sz="2400" dirty="0" smtClean="0"/>
              <a:t>Assessment </a:t>
            </a:r>
            <a:r>
              <a:rPr lang="en-US" sz="2400" dirty="0"/>
              <a:t>is the identification of assets, including all the elements of an </a:t>
            </a:r>
            <a:r>
              <a:rPr lang="en-US" sz="2400" dirty="0" smtClean="0"/>
              <a:t>organization’s system</a:t>
            </a:r>
            <a:r>
              <a:rPr lang="en-US" sz="2400" dirty="0"/>
              <a:t>: people, procedures, data, software, hardware, and networking </a:t>
            </a:r>
            <a:r>
              <a:rPr lang="en-US" sz="2400" dirty="0" smtClean="0"/>
              <a:t>elements</a:t>
            </a:r>
            <a:endParaRPr lang="en-US" sz="2400" dirty="0"/>
          </a:p>
        </p:txBody>
      </p:sp>
      <p:sp>
        <p:nvSpPr>
          <p:cNvPr id="3" name="Title 2"/>
          <p:cNvSpPr>
            <a:spLocks noGrp="1"/>
          </p:cNvSpPr>
          <p:nvPr>
            <p:ph type="title"/>
          </p:nvPr>
        </p:nvSpPr>
        <p:spPr/>
        <p:txBody>
          <a:bodyPr/>
          <a:lstStyle/>
          <a:p>
            <a:r>
              <a:rPr lang="en-US" dirty="0" smtClean="0"/>
              <a:t>Chapter Summary</a:t>
            </a:r>
            <a:endParaRPr lang="en-US" dirty="0"/>
          </a:p>
        </p:txBody>
      </p:sp>
    </p:spTree>
    <p:extLst>
      <p:ext uri="{BB962C8B-B14F-4D97-AF65-F5344CB8AC3E}">
        <p14:creationId xmlns:p14="http://schemas.microsoft.com/office/powerpoint/2010/main" val="25379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818"/>
            <a:ext cx="8415338" cy="4927503"/>
          </a:xfrm>
        </p:spPr>
        <p:txBody>
          <a:bodyPr/>
          <a:lstStyle/>
          <a:p>
            <a:r>
              <a:rPr lang="en-US" dirty="0" smtClean="0"/>
              <a:t>Risk management is a complex operation that requires a formal methodology; this approach to RM involves two key areas: the RM framework and the RM process </a:t>
            </a:r>
          </a:p>
          <a:p>
            <a:pPr lvl="1"/>
            <a:r>
              <a:rPr lang="en-US" dirty="0" smtClean="0"/>
              <a:t>The RM framework is the overall structure of the strategic planning and design for the entirety of the organization’s RM efforts </a:t>
            </a:r>
          </a:p>
          <a:p>
            <a:pPr lvl="1"/>
            <a:r>
              <a:rPr lang="en-US" dirty="0" smtClean="0"/>
              <a:t>The RM process is the implementation of risk management, as specified in the framework </a:t>
            </a:r>
          </a:p>
          <a:p>
            <a:r>
              <a:rPr lang="en-US" dirty="0" smtClean="0"/>
              <a:t>The RM framework and the RM process are continuous improvement activities, which means they are ongoing, repetitive, and designed to continually assess current performance in order to improve future RM results</a:t>
            </a:r>
            <a:endParaRPr lang="en-US" dirty="0"/>
          </a:p>
        </p:txBody>
      </p:sp>
      <p:sp>
        <p:nvSpPr>
          <p:cNvPr id="3" name="Title 2"/>
          <p:cNvSpPr>
            <a:spLocks noGrp="1"/>
          </p:cNvSpPr>
          <p:nvPr>
            <p:ph type="title"/>
          </p:nvPr>
        </p:nvSpPr>
        <p:spPr>
          <a:xfrm>
            <a:off x="762000" y="188122"/>
            <a:ext cx="8026400" cy="732508"/>
          </a:xfrm>
        </p:spPr>
        <p:txBody>
          <a:bodyPr/>
          <a:lstStyle/>
          <a:p>
            <a:r>
              <a:rPr lang="en-US" dirty="0" smtClean="0"/>
              <a:t>The Information Security Risk Management </a:t>
            </a:r>
            <a:r>
              <a:rPr lang="en-US" dirty="0"/>
              <a:t>Framework </a:t>
            </a:r>
            <a:r>
              <a:rPr lang="en-US" dirty="0"/>
              <a:t>(Continued)</a:t>
            </a:r>
            <a:endParaRPr lang="en-US" dirty="0"/>
          </a:p>
        </p:txBody>
      </p:sp>
    </p:spTree>
    <p:extLst>
      <p:ext uri="{BB962C8B-B14F-4D97-AF65-F5344CB8AC3E}">
        <p14:creationId xmlns:p14="http://schemas.microsoft.com/office/powerpoint/2010/main" val="10237423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143000"/>
            <a:ext cx="8415338" cy="5410712"/>
          </a:xfrm>
        </p:spPr>
        <p:txBody>
          <a:bodyPr/>
          <a:lstStyle/>
          <a:p>
            <a:r>
              <a:rPr lang="en-US" sz="2400" dirty="0" smtClean="0"/>
              <a:t>The </a:t>
            </a:r>
            <a:r>
              <a:rPr lang="en-US" sz="2400" dirty="0"/>
              <a:t>human resources, documentation, and data information assets of an organization are not </a:t>
            </a:r>
            <a:r>
              <a:rPr lang="en-US" sz="2400" dirty="0" smtClean="0"/>
              <a:t>as easily </a:t>
            </a:r>
            <a:r>
              <a:rPr lang="en-US" sz="2400" dirty="0"/>
              <a:t>identified and documented as tangible assets, such as hardware and software. These </a:t>
            </a:r>
            <a:r>
              <a:rPr lang="en-US" sz="2400" dirty="0" smtClean="0"/>
              <a:t>more elusive </a:t>
            </a:r>
            <a:r>
              <a:rPr lang="en-US" sz="2400" dirty="0"/>
              <a:t>assets should be identified and described using knowledge, experience, and </a:t>
            </a:r>
            <a:r>
              <a:rPr lang="en-US" sz="2400" dirty="0" smtClean="0"/>
              <a:t>judgment</a:t>
            </a:r>
            <a:endParaRPr lang="en-US" sz="2400" dirty="0"/>
          </a:p>
          <a:p>
            <a:r>
              <a:rPr lang="en-US" sz="2400" dirty="0" smtClean="0"/>
              <a:t>You </a:t>
            </a:r>
            <a:r>
              <a:rPr lang="en-US" sz="2400" dirty="0"/>
              <a:t>can use the answers to the following questions to develop weighting criteria </a:t>
            </a:r>
            <a:r>
              <a:rPr lang="en-US" sz="2400" dirty="0" smtClean="0"/>
              <a:t>for information </a:t>
            </a:r>
            <a:r>
              <a:rPr lang="en-US" sz="2400" dirty="0"/>
              <a:t>assets:</a:t>
            </a:r>
          </a:p>
          <a:p>
            <a:pPr lvl="1"/>
            <a:r>
              <a:rPr lang="en-US" sz="2000" dirty="0" smtClean="0"/>
              <a:t>Which </a:t>
            </a:r>
            <a:r>
              <a:rPr lang="en-US" sz="2000" dirty="0"/>
              <a:t>information asset is the most critical to the success of the organization?</a:t>
            </a:r>
          </a:p>
          <a:p>
            <a:pPr lvl="1"/>
            <a:r>
              <a:rPr lang="en-US" sz="2000" dirty="0" smtClean="0"/>
              <a:t>Which </a:t>
            </a:r>
            <a:r>
              <a:rPr lang="en-US" sz="2000" dirty="0"/>
              <a:t>information asset generates the most revenue?</a:t>
            </a:r>
          </a:p>
          <a:p>
            <a:pPr lvl="1"/>
            <a:r>
              <a:rPr lang="en-US" sz="2000" dirty="0" smtClean="0"/>
              <a:t>Which </a:t>
            </a:r>
            <a:r>
              <a:rPr lang="en-US" sz="2000" dirty="0"/>
              <a:t>information asset generates the highest profitability?</a:t>
            </a:r>
          </a:p>
          <a:p>
            <a:pPr lvl="1"/>
            <a:r>
              <a:rPr lang="en-US" sz="2000" dirty="0" smtClean="0"/>
              <a:t>Which </a:t>
            </a:r>
            <a:r>
              <a:rPr lang="en-US" sz="2000" dirty="0"/>
              <a:t>information asset is the most expensive to replace?</a:t>
            </a:r>
          </a:p>
          <a:p>
            <a:pPr lvl="1"/>
            <a:r>
              <a:rPr lang="en-US" sz="2000" dirty="0" smtClean="0"/>
              <a:t>Which </a:t>
            </a:r>
            <a:r>
              <a:rPr lang="en-US" sz="2000" dirty="0"/>
              <a:t>information asset is the most expensive to protect?</a:t>
            </a:r>
          </a:p>
          <a:p>
            <a:pPr lvl="1"/>
            <a:r>
              <a:rPr lang="en-US" sz="2000" dirty="0" smtClean="0"/>
              <a:t>Which </a:t>
            </a:r>
            <a:r>
              <a:rPr lang="en-US" sz="2000" dirty="0"/>
              <a:t>information asset’s loss or compromise would be the most embarrassing or cause </a:t>
            </a:r>
            <a:r>
              <a:rPr lang="en-US" sz="2000" dirty="0" smtClean="0"/>
              <a:t>the greatest </a:t>
            </a:r>
            <a:r>
              <a:rPr lang="en-US" sz="2000" dirty="0"/>
              <a:t>liability</a:t>
            </a:r>
            <a:r>
              <a:rPr lang="en-US" sz="2000" dirty="0" smtClean="0"/>
              <a:t>?</a:t>
            </a:r>
            <a:endParaRPr lang="en-US" sz="2400" dirty="0"/>
          </a:p>
        </p:txBody>
      </p:sp>
      <p:sp>
        <p:nvSpPr>
          <p:cNvPr id="3" name="Title 2"/>
          <p:cNvSpPr>
            <a:spLocks noGrp="1"/>
          </p:cNvSpPr>
          <p:nvPr>
            <p:ph type="title"/>
          </p:nvPr>
        </p:nvSpPr>
        <p:spPr/>
        <p:txBody>
          <a:bodyPr/>
          <a:lstStyle/>
          <a:p>
            <a:r>
              <a:rPr lang="en-US" dirty="0" smtClean="0"/>
              <a:t>Chapter Summary</a:t>
            </a:r>
            <a:endParaRPr lang="en-US" dirty="0"/>
          </a:p>
        </p:txBody>
      </p:sp>
    </p:spTree>
    <p:extLst>
      <p:ext uri="{BB962C8B-B14F-4D97-AF65-F5344CB8AC3E}">
        <p14:creationId xmlns:p14="http://schemas.microsoft.com/office/powerpoint/2010/main" val="492337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295400"/>
            <a:ext cx="8415338" cy="5219891"/>
          </a:xfrm>
        </p:spPr>
        <p:txBody>
          <a:bodyPr/>
          <a:lstStyle/>
          <a:p>
            <a:r>
              <a:rPr lang="en-US" sz="2400" dirty="0" smtClean="0"/>
              <a:t>After identifying and performing a preliminary classification of information assets, the threats facing an organization should be examined. There are 12 general categories of threats to InfoSec</a:t>
            </a:r>
          </a:p>
          <a:p>
            <a:r>
              <a:rPr lang="en-US" sz="2400" dirty="0" smtClean="0"/>
              <a:t>Each threat must be examined during a threat assessment process that addresses the following questions: Which of these threats exist in this organization’s environment? Which are the most dangerous to the organization’s information? Which require the greatest expenditure for recovery? Which require the greatest expenditure for protection?</a:t>
            </a:r>
          </a:p>
          <a:p>
            <a:r>
              <a:rPr lang="en-US" sz="2400" dirty="0" smtClean="0"/>
              <a:t>Each information asset is evaluated for each threat it faces; the resulting information is used to create a list of the vulnerabilities that pose risks to the organization. This process results in an information asset and vulnerability list, which serves as the starting point for risk assessment</a:t>
            </a:r>
            <a:endParaRPr lang="en-US" sz="2400" dirty="0"/>
          </a:p>
        </p:txBody>
      </p:sp>
      <p:sp>
        <p:nvSpPr>
          <p:cNvPr id="3" name="Title 2"/>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065497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371600"/>
            <a:ext cx="8415338" cy="3465564"/>
          </a:xfrm>
        </p:spPr>
        <p:txBody>
          <a:bodyPr/>
          <a:lstStyle/>
          <a:p>
            <a:r>
              <a:rPr lang="en-US" sz="2400" dirty="0" smtClean="0"/>
              <a:t>A TVA worksheet lists the assets in priority order along one axis, and the threats in priority order along the other axis. The resulting grid provides a convenient method of examining the “exposure” of assets, allowing a simple vulnerability assessment</a:t>
            </a:r>
          </a:p>
          <a:p>
            <a:r>
              <a:rPr lang="en-US" sz="2400" dirty="0" smtClean="0"/>
              <a:t>The goal of risk assessment is the assignment of a risk rating or score that represents the relative risk for a specific vulnerability of a specific information asset</a:t>
            </a:r>
          </a:p>
          <a:p>
            <a:r>
              <a:rPr lang="en-US" sz="2400" dirty="0" smtClean="0"/>
              <a:t>If any specific vulnerability is completely managed by an existing control, it no longer needs to be considered for additional controls</a:t>
            </a:r>
            <a:endParaRPr lang="en-US" sz="2400" dirty="0"/>
          </a:p>
        </p:txBody>
      </p:sp>
      <p:sp>
        <p:nvSpPr>
          <p:cNvPr id="3" name="Title 2"/>
          <p:cNvSpPr>
            <a:spLocks noGrp="1"/>
          </p:cNvSpPr>
          <p:nvPr>
            <p:ph type="title"/>
          </p:nvPr>
        </p:nvSpPr>
        <p:spPr/>
        <p:txBody>
          <a:bodyPr/>
          <a:lstStyle/>
          <a:p>
            <a:r>
              <a:rPr lang="en-US" dirty="0"/>
              <a:t>Summary </a:t>
            </a:r>
            <a:r>
              <a:rPr lang="en-US" dirty="0"/>
              <a:t>(Continued)</a:t>
            </a:r>
            <a:endParaRPr lang="en-US" dirty="0"/>
          </a:p>
        </p:txBody>
      </p:sp>
    </p:spTree>
    <p:extLst>
      <p:ext uri="{BB962C8B-B14F-4D97-AF65-F5344CB8AC3E}">
        <p14:creationId xmlns:p14="http://schemas.microsoft.com/office/powerpoint/2010/main" val="1362595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371600"/>
            <a:ext cx="8415338" cy="2105192"/>
          </a:xfrm>
        </p:spPr>
        <p:txBody>
          <a:bodyPr/>
          <a:lstStyle/>
          <a:p>
            <a:r>
              <a:rPr lang="en-US" sz="2400" dirty="0" smtClean="0"/>
              <a:t>The risk identification process should designate what function the resulting reports serve, who is responsible for preparing them, and who reviews them. The TVA worksheet and the ranked vulnerability risk worksheet are the initial working documents for the next step in the risk management process: assessing and controlling risk</a:t>
            </a:r>
            <a:endParaRPr lang="en-US" sz="2400" dirty="0"/>
          </a:p>
        </p:txBody>
      </p:sp>
      <p:sp>
        <p:nvSpPr>
          <p:cNvPr id="3" name="Title 2"/>
          <p:cNvSpPr>
            <a:spLocks noGrp="1"/>
          </p:cNvSpPr>
          <p:nvPr>
            <p:ph type="title"/>
          </p:nvPr>
        </p:nvSpPr>
        <p:spPr/>
        <p:txBody>
          <a:bodyPr/>
          <a:lstStyle/>
          <a:p>
            <a:r>
              <a:rPr lang="en-US" dirty="0"/>
              <a:t>Summary </a:t>
            </a:r>
            <a:r>
              <a:rPr lang="en-US" dirty="0"/>
              <a:t>(Continued)</a:t>
            </a:r>
            <a:endParaRPr lang="en-US" dirty="0"/>
          </a:p>
        </p:txBody>
      </p:sp>
    </p:spTree>
    <p:extLst>
      <p:ext uri="{BB962C8B-B14F-4D97-AF65-F5344CB8AC3E}">
        <p14:creationId xmlns:p14="http://schemas.microsoft.com/office/powerpoint/2010/main" val="87796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flow diagrams show the risk management framework and process. On the left the risk management framework shows Executive governance and support displayed at the top, which leads to frame work design, frame work implementation, framework monitoring and review, continuous improvement which leads back to the framework design. The risk management process shows process communication on the left and a double headed arrow connects to framework implementation in the risk management framework. Process monitoring and review is on the right. Both sides are connected by double headed arrows and a bent arrow leads to process preparation. This connects to the Risk assessment box, which includes Risk identification, Risk analysis, and Risk evaluation. Risk treatment is outside the box, at the bottom of the flowchart. The elements in the box are connected by double headed arrow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778703"/>
            <a:ext cx="8686800" cy="5300594"/>
          </a:xfrm>
          <a:prstGeom prst="rect">
            <a:avLst/>
          </a:prstGeom>
        </p:spPr>
      </p:pic>
    </p:spTree>
    <p:extLst>
      <p:ext uri="{BB962C8B-B14F-4D97-AF65-F5344CB8AC3E}">
        <p14:creationId xmlns:p14="http://schemas.microsoft.com/office/powerpoint/2010/main" val="2213449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7463</TotalTime>
  <Words>5198</Words>
  <Application>Microsoft Office PowerPoint</Application>
  <PresentationFormat>On-screen Show (4:3)</PresentationFormat>
  <Paragraphs>359</Paragraphs>
  <Slides>83</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Calibri Light</vt:lpstr>
      <vt:lpstr>Times New Roman</vt:lpstr>
      <vt:lpstr>Office Theme</vt:lpstr>
      <vt:lpstr>PowerPoint Presentation</vt:lpstr>
      <vt:lpstr>Learning Objectives</vt:lpstr>
      <vt:lpstr>Introduction to the Management of Risk in Information Security </vt:lpstr>
      <vt:lpstr>Risk Management</vt:lpstr>
      <vt:lpstr>Introduction</vt:lpstr>
      <vt:lpstr>Knowing Yourself and Knowing the Enemy</vt:lpstr>
      <vt:lpstr>The Information Security Risk Management Framework</vt:lpstr>
      <vt:lpstr>The Information Security Risk Management Framework (Continued)</vt:lpstr>
      <vt:lpstr>PowerPoint Presentation</vt:lpstr>
      <vt:lpstr>The Information Security Risk Management Framework (Continued)</vt:lpstr>
      <vt:lpstr>Roles of Communities of Interest in Managing Risk</vt:lpstr>
      <vt:lpstr>Executive Governance and Support</vt:lpstr>
      <vt:lpstr>Executive Governance and Support (Continued)</vt:lpstr>
      <vt:lpstr>Legal and Regulatory Compliance</vt:lpstr>
      <vt:lpstr>The RM Policy</vt:lpstr>
      <vt:lpstr>Assigning Key Responsibilities</vt:lpstr>
      <vt:lpstr>Assigning Key Responsibilities (Continued)</vt:lpstr>
      <vt:lpstr>Developing Priorities and Objectives and Providing Resources</vt:lpstr>
      <vt:lpstr>Framework Design</vt:lpstr>
      <vt:lpstr>Defining the Organization’s Risk Tolerance and Risk Appetite</vt:lpstr>
      <vt:lpstr>The Risk Management Plan</vt:lpstr>
      <vt:lpstr>Framework Implementation</vt:lpstr>
      <vt:lpstr>Framework Implementation (Continued)</vt:lpstr>
      <vt:lpstr>Framework Monitoring and Review </vt:lpstr>
      <vt:lpstr>Continuous Improvement</vt:lpstr>
      <vt:lpstr>The Risk Management Process</vt:lpstr>
      <vt:lpstr>The Risk Management Process</vt:lpstr>
      <vt:lpstr>RM Process Preparation—Establishing the Context</vt:lpstr>
      <vt:lpstr>Risk Assessment: Risk Identification</vt:lpstr>
      <vt:lpstr>Identification of Information Assets</vt:lpstr>
      <vt:lpstr>Identification of Information Assets (Continued)</vt:lpstr>
      <vt:lpstr>PowerPoint Presentation</vt:lpstr>
      <vt:lpstr>Identifying Hardware, Software, and Network Assets</vt:lpstr>
      <vt:lpstr>Identifying Hardware, Software, and Network Assets (Continued)</vt:lpstr>
      <vt:lpstr>Identifying People, Procedures, and Data Assets </vt:lpstr>
      <vt:lpstr>Identifying People, Procedures, and Data Assets (Continued) </vt:lpstr>
      <vt:lpstr>PowerPoint Presentation</vt:lpstr>
      <vt:lpstr>Classifying and Categorizing Information Assets </vt:lpstr>
      <vt:lpstr>Assessing Values in Information Assets</vt:lpstr>
      <vt:lpstr>PowerPoint Presentation</vt:lpstr>
      <vt:lpstr>PowerPoint Presentation</vt:lpstr>
      <vt:lpstr>Prioritizing (Rank Ordering) Information Assets</vt:lpstr>
      <vt:lpstr>PowerPoint Presentation</vt:lpstr>
      <vt:lpstr>Threat Assessment</vt:lpstr>
      <vt:lpstr>Identifying Threats</vt:lpstr>
      <vt:lpstr>PowerPoint Presentation</vt:lpstr>
      <vt:lpstr>Assessing Threats</vt:lpstr>
      <vt:lpstr>PowerPoint Presentation</vt:lpstr>
      <vt:lpstr>Prioritizing Threats</vt:lpstr>
      <vt:lpstr>Vulnerability Assessment</vt:lpstr>
      <vt:lpstr>PowerPoint Presentation</vt:lpstr>
      <vt:lpstr>The TVA Worksheet</vt:lpstr>
      <vt:lpstr>PowerPoint Presentation</vt:lpstr>
      <vt:lpstr>Risk Assessment: Risk Analysis</vt:lpstr>
      <vt:lpstr>Risk Assessment: Risk Analysis</vt:lpstr>
      <vt:lpstr>Assessing Risk</vt:lpstr>
      <vt:lpstr>PowerPoint Presentation</vt:lpstr>
      <vt:lpstr>PowerPoint Presentation</vt:lpstr>
      <vt:lpstr>Mitigation of Applicable Controls</vt:lpstr>
      <vt:lpstr>Determining the Likelihood of a Threat Event</vt:lpstr>
      <vt:lpstr>PowerPoint Presentation</vt:lpstr>
      <vt:lpstr>Assessing Potential Impact on Asset Value</vt:lpstr>
      <vt:lpstr>PowerPoint Presentation</vt:lpstr>
      <vt:lpstr>PowerPoint Presentation</vt:lpstr>
      <vt:lpstr>Aggregation</vt:lpstr>
      <vt:lpstr>Uncertainty</vt:lpstr>
      <vt:lpstr>Risk Determination</vt:lpstr>
      <vt:lpstr>Risk Determination (Continued)</vt:lpstr>
      <vt:lpstr>PowerPoint Presentation</vt:lpstr>
      <vt:lpstr>PowerPoint Presentation</vt:lpstr>
      <vt:lpstr>Risk Evaluation</vt:lpstr>
      <vt:lpstr>PowerPoint Presentation</vt:lpstr>
      <vt:lpstr>Documenting the Results of Risk Assessment</vt:lpstr>
      <vt:lpstr>PowerPoint Presentation</vt:lpstr>
      <vt:lpstr>Evaluating Risk</vt:lpstr>
      <vt:lpstr>Evaluating Risk (Continued)</vt:lpstr>
      <vt:lpstr>Risk Treatment/Risk Control</vt:lpstr>
      <vt:lpstr>Process Communications, Monitoring, and Review</vt:lpstr>
      <vt:lpstr>Chapter Summary</vt:lpstr>
      <vt:lpstr>Chapter Summary</vt:lpstr>
      <vt:lpstr>Summary</vt:lpstr>
      <vt:lpstr>Summary (Continued)</vt:lpstr>
      <vt:lpstr>Summary (Continued)</vt:lpstr>
    </vt:vector>
  </TitlesOfParts>
  <Company>Course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Author</dc:creator>
  <cp:lastModifiedBy>lw-dlf</cp:lastModifiedBy>
  <cp:revision>326</cp:revision>
  <cp:lastPrinted>2010-11-12T17:54:40Z</cp:lastPrinted>
  <dcterms:created xsi:type="dcterms:W3CDTF">2007-02-15T20:50:52Z</dcterms:created>
  <dcterms:modified xsi:type="dcterms:W3CDTF">2018-04-03T06:26:31Z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732539425</vt:i4>
  </property>
  <property fmtid="{D5CDD505-2E9C-101B-9397-08002B2CF9AE}" pid="3" name="_NewReviewCycle">
    <vt:lpwstr/>
  </property>
  <property fmtid="{D5CDD505-2E9C-101B-9397-08002B2CF9AE}" pid="4" name="_EmailSubject">
    <vt:lpwstr>Cengage Branding/Accessibility </vt:lpwstr>
  </property>
  <property fmtid="{D5CDD505-2E9C-101B-9397-08002B2CF9AE}" pid="5" name="_AuthorEmail">
    <vt:lpwstr>maria.garguilo@cengage.com</vt:lpwstr>
  </property>
  <property fmtid="{D5CDD505-2E9C-101B-9397-08002B2CF9AE}" pid="6" name="_AuthorEmailDisplayName">
    <vt:lpwstr>Garguilo, Maria</vt:lpwstr>
  </property>
  <property fmtid="{D5CDD505-2E9C-101B-9397-08002B2CF9AE}" pid="7" name="_PreviousAdHocReviewCycleID">
    <vt:i4>1933890983</vt:i4>
  </property>
</Properties>
</file>